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sldIdLst>
    <p:sldId id="256" r:id="rId4"/>
    <p:sldId id="275" r:id="rId5"/>
    <p:sldId id="276" r:id="rId6"/>
    <p:sldId id="271" r:id="rId7"/>
    <p:sldId id="272" r:id="rId8"/>
    <p:sldId id="273" r:id="rId9"/>
    <p:sldId id="274" r:id="rId10"/>
    <p:sldId id="257" r:id="rId11"/>
    <p:sldId id="277" r:id="rId12"/>
    <p:sldId id="259" r:id="rId13"/>
    <p:sldId id="278" r:id="rId14"/>
    <p:sldId id="279" r:id="rId15"/>
    <p:sldId id="258" r:id="rId16"/>
    <p:sldId id="280" r:id="rId17"/>
    <p:sldId id="260" r:id="rId18"/>
    <p:sldId id="281" r:id="rId19"/>
    <p:sldId id="261" r:id="rId20"/>
    <p:sldId id="262" r:id="rId21"/>
    <p:sldId id="264" r:id="rId22"/>
    <p:sldId id="263" r:id="rId23"/>
    <p:sldId id="265" r:id="rId24"/>
    <p:sldId id="266" r:id="rId25"/>
    <p:sldId id="267" r:id="rId26"/>
    <p:sldId id="282" r:id="rId27"/>
    <p:sldId id="283" r:id="rId28"/>
    <p:sldId id="284" r:id="rId29"/>
    <p:sldId id="285" r:id="rId30"/>
    <p:sldId id="286" r:id="rId31"/>
    <p:sldId id="270"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p15:clr>
            <a:srgbClr val="A4A3A4"/>
          </p15:clr>
        </p15:guide>
        <p15:guide id="2" pos="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E"/>
    <a:srgbClr val="008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3"/>
      </p:cViewPr>
      <p:guideLst>
        <p:guide orient="horz" pos="4065"/>
        <p:guide pos="1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1600200"/>
            <a:ext cx="7620000" cy="48006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a:prstGeom prst="rect">
            <a:avLst/>
          </a:prstGeo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8609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4083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0185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1688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23962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49797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1042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8502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it-IT" smtClean="0"/>
              <a:t>Fare clic per modificare lo stile del titolo</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0980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0317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025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06965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87712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0099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45909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69885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38761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094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a:prstGeom prst="rect">
            <a:avLst/>
          </a:prstGeo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91455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54400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3528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9942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a:prstGeom prst="rect">
            <a:avLst/>
          </a:prstGeo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it-IT"/>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
        <p:nvSpPr>
          <p:cNvPr id="9" name="Content Placeholder 8"/>
          <p:cNvSpPr>
            <a:spLocks noGrp="1"/>
          </p:cNvSpPr>
          <p:nvPr>
            <p:ph sz="quarter" idx="13"/>
          </p:nvPr>
        </p:nvSpPr>
        <p:spPr>
          <a:xfrm>
            <a:off x="304800" y="381000"/>
            <a:ext cx="7772400" cy="494284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a:prstGeom prst="rect">
            <a:avLst/>
          </a:prstGeo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fld id="{E0ED7EED-57EC-4392-BA03-762D1C41227E}" type="datetimeFigureOut">
              <a:rPr lang="it-IT" smtClean="0"/>
              <a:pPr/>
              <a:t>12/07/2019</a:t>
            </a:fld>
            <a:endParaRPr lang="it-IT"/>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6185BE02-0270-4800-9A95-6DAB3BFEAD34}" type="slidenum">
              <a:rPr lang="it-IT" smtClean="0"/>
              <a:pPr/>
              <a:t>‹N›</a:t>
            </a:fld>
            <a:endParaRPr lang="it-IT"/>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303841" y="-1295399"/>
            <a:ext cx="411480" cy="60960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accent1">
                    <a:lumMod val="60000"/>
                    <a:lumOff val="40000"/>
                  </a:schemeClr>
                </a:solidFill>
              </a:defRPr>
            </a:lvl1pPr>
          </a:lstStyle>
          <a:p>
            <a:fld id="{6185BE02-0270-4800-9A95-6DAB3BFEAD34}"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72416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D7EED-57EC-4392-BA03-762D1C41227E}" type="datetimeFigureOut">
              <a:rPr lang="it-IT" smtClean="0">
                <a:solidFill>
                  <a:prstClr val="black">
                    <a:tint val="75000"/>
                  </a:prstClr>
                </a:solidFill>
              </a:rPr>
              <a:pPr/>
              <a:t>12/07/2019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5BE02-0270-4800-9A95-6DAB3BFEAD3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801813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www.google.it/url?sa=i&amp;rct=j&amp;q=&amp;esrc=s&amp;source=images&amp;cd=&amp;cad=rja&amp;uact=8&amp;ved=2ahUKEwiB9OXMyPndAhWD3KQKHVebCoEQjRx6BAgBEAU&amp;url=https://www.pavus.si/sl/novice/nov-delovni-cas/?cookie_settings&amp;psig=AOvVaw21ca580yvkUz3xGtiCafCD&amp;ust=153918161738153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5.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google.it/url?sa=i&amp;rct=j&amp;q=&amp;esrc=s&amp;source=images&amp;cd=&amp;ved=2ahUKEwiFo4WJkdXiAhUNCewKHZkYAmoQjRx6BAgBEAU&amp;url=http://www.imprese-lavoro.com/2017/07/03/deloitte-innovation-summit-linnovazione-e-il-made-in-italy/&amp;psig=AOvVaw1zKnhKa22SoZhDy-MH2DkM&amp;ust=155991998721013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9.png"/><Relationship Id="rId7" Type="http://schemas.openxmlformats.org/officeDocument/2006/relationships/image" Target="../media/image31.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9.jpeg"/><Relationship Id="rId4" Type="http://schemas.openxmlformats.org/officeDocument/2006/relationships/hyperlink" Target="http://www.google.it/url?sa=i&amp;rct=j&amp;q=&amp;esrc=s&amp;source=images&amp;cd=&amp;ved=2ahUKEwiFo4WJkdXiAhUNCewKHZkYAmoQjRx6BAgBEAU&amp;url=http://www.imprese-lavoro.com/2017/07/03/deloitte-innovation-summit-linnovazione-e-il-made-in-italy/&amp;psig=AOvVaw1zKnhKa22SoZhDy-MH2DkM&amp;ust=155991998721013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www.google.it/url?sa=i&amp;rct=j&amp;q=&amp;esrc=s&amp;source=images&amp;cd=&amp;ved=2ahUKEwja8Oq87dbiAhVFbVAKHburBZUQjRx6BAgBEAU&amp;url=https://sardegnacontributi.it/bandi-aperti/777-internazionalizzazione-programmi-di-inserimento-sui-mercati-esteri&amp;psig=AOvVaw3PTLt1CEr_BtmyLVxArv_x&amp;ust=155997914955282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hyperlink" Target="https://www.google.it/url?sa=i&amp;rct=j&amp;q=&amp;esrc=s&amp;source=images&amp;cd=&amp;ved=2ahUKEwjIhoLpkdXiAhWOjqQKHcdsCvAQjRx6BAgBEAU&amp;url=https://www.esg89group.it/green-economy-gli-effetti-positivi-delle-scelte-sostenibili-delle-aziende-su-sviluppo-e-competitivita/&amp;psig=AOvVaw0z-H0wq81F8vJqtLLX-tD-&amp;ust=155992021704964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google.it/url?sa=i&amp;rct=j&amp;q=&amp;esrc=s&amp;source=images&amp;cd=&amp;cad=rja&amp;uact=8&amp;ved=2ahUKEwi_6uOoktXiAhVD6KQKHRwvBgQQjRx6BAgBEAQ&amp;url=https://ytali.com/2018/07/06/la-forza-della-coesione-che-sfida-le-paure/?pdf%3D61589&amp;psig=AOvVaw0y9hWFfMil8KTfc4y4k0zp&amp;ust=155992030994377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iQ_KLAktXiAhVIKuwKHVerAvsQjRx6BAgBEAU&amp;url=https://it.wikipedia.org/wiki/Europa&amp;psig=AOvVaw3VeKWPoo-AemqWAQdAt19U&amp;ust=1559920400358292"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iQ_KLAktXiAhVIKuwKHVerAvsQjRx6BAgBEAU&amp;url=https://it.wikipedia.org/wiki/Europa&amp;psig=AOvVaw3VeKWPoo-AemqWAQdAt19U&amp;ust=1559920400358292"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5.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iQ_KLAktXiAhVIKuwKHVerAvsQjRx6BAgBEAU&amp;url=https://it.wikipedia.org/wiki/Europa&amp;psig=AOvVaw3VeKWPoo-AemqWAQdAt19U&amp;ust=155992040035829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iQ_KLAktXiAhVIKuwKHVerAvsQjRx6BAgBEAU&amp;url=https://it.wikipedia.org/wiki/Europa&amp;psig=AOvVaw3VeKWPoo-AemqWAQdAt19U&amp;ust=155992040035829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iQ_KLAktXiAhVIKuwKHVerAvsQjRx6BAgBEAU&amp;url=https://it.wikipedia.org/wiki/Europa&amp;psig=AOvVaw3VeKWPoo-AemqWAQdAt19U&amp;ust=155992040035829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iQ_KLAktXiAhVIKuwKHVerAvsQjRx6BAgBEAU&amp;url=https://it.wikipedia.org/wiki/Europa&amp;psig=AOvVaw3VeKWPoo-AemqWAQdAt19U&amp;ust=155992040035829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ved=2ahUKEwiQ_KLAktXiAhVIKuwKHVerAvsQjRx6BAgBEAU&amp;url=https://it.wikipedia.org/wiki/Europa&amp;psig=AOvVaw3VeKWPoo-AemqWAQdAt19U&amp;ust=155992040035829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hyperlink" Target="mailto:comunicazione.pongov14-20@agenziacoesione.gov.it"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www.pongovernance1420.gov.it/it/progetto/sisprint/" TargetMode="External"/><Relationship Id="rId4" Type="http://schemas.openxmlformats.org/officeDocument/2006/relationships/hyperlink" Target="http://www.unioncamere.gov.it/www.unioncamere.gov.it/P42A0C3673S145/sisprint.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6.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3448600" cy="1728192"/>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p:cNvSpPr txBox="1"/>
          <p:nvPr/>
        </p:nvSpPr>
        <p:spPr>
          <a:xfrm>
            <a:off x="457200" y="2628780"/>
            <a:ext cx="4474840" cy="646331"/>
          </a:xfrm>
          <a:prstGeom prst="rect">
            <a:avLst/>
          </a:prstGeom>
          <a:noFill/>
        </p:spPr>
        <p:txBody>
          <a:bodyPr wrap="square" rtlCol="0">
            <a:spAutoFit/>
          </a:bodyPr>
          <a:lstStyle/>
          <a:p>
            <a:r>
              <a:rPr lang="it-IT" sz="3600" spc="400" dirty="0" smtClean="0">
                <a:cs typeface="Arial" panose="020B0604020202020204" pitchFamily="34" charset="0"/>
              </a:rPr>
              <a:t>25 giugno 2019</a:t>
            </a:r>
          </a:p>
        </p:txBody>
      </p:sp>
      <p:sp>
        <p:nvSpPr>
          <p:cNvPr id="18" name="CasellaDiTesto 17"/>
          <p:cNvSpPr txBox="1"/>
          <p:nvPr/>
        </p:nvSpPr>
        <p:spPr>
          <a:xfrm>
            <a:off x="457200" y="3827383"/>
            <a:ext cx="8458199" cy="1354217"/>
          </a:xfrm>
          <a:prstGeom prst="rect">
            <a:avLst/>
          </a:prstGeom>
          <a:noFill/>
        </p:spPr>
        <p:txBody>
          <a:bodyPr wrap="square" rtlCol="0">
            <a:spAutoFit/>
          </a:bodyPr>
          <a:lstStyle/>
          <a:p>
            <a:r>
              <a:rPr lang="it-IT" sz="4400" spc="600" dirty="0" smtClean="0">
                <a:solidFill>
                  <a:srgbClr val="008EDF"/>
                </a:solidFill>
                <a:cs typeface="Arial"/>
              </a:rPr>
              <a:t>#SISPRINT IN TOUR </a:t>
            </a:r>
            <a:r>
              <a:rPr lang="it-IT" sz="4400" i="1" spc="600" dirty="0" smtClean="0">
                <a:cs typeface="Arial"/>
              </a:rPr>
              <a:t>2</a:t>
            </a:r>
          </a:p>
          <a:p>
            <a:endParaRPr lang="it-IT" sz="1400" spc="200" dirty="0" smtClean="0">
              <a:solidFill>
                <a:srgbClr val="008EDF"/>
              </a:solidFill>
              <a:cs typeface="Arial" panose="020B0604020202020204" pitchFamily="34" charset="0"/>
            </a:endParaRPr>
          </a:p>
          <a:p>
            <a:r>
              <a:rPr lang="it-IT" sz="2400" spc="200" dirty="0" smtClean="0">
                <a:solidFill>
                  <a:srgbClr val="008EDF"/>
                </a:solidFill>
                <a:cs typeface="Arial" panose="020B0604020202020204" pitchFamily="34" charset="0"/>
              </a:rPr>
              <a:t>Analisi </a:t>
            </a:r>
            <a:r>
              <a:rPr lang="it-IT" sz="2400" spc="200" dirty="0">
                <a:solidFill>
                  <a:srgbClr val="008EDF"/>
                </a:solidFill>
                <a:cs typeface="Arial" panose="020B0604020202020204" pitchFamily="34" charset="0"/>
              </a:rPr>
              <a:t>e dati per </a:t>
            </a:r>
            <a:r>
              <a:rPr lang="it-IT" sz="2400" spc="200" dirty="0" smtClean="0">
                <a:solidFill>
                  <a:srgbClr val="008EDF"/>
                </a:solidFill>
                <a:cs typeface="Arial" panose="020B0604020202020204" pitchFamily="34" charset="0"/>
              </a:rPr>
              <a:t>progettare gli </a:t>
            </a:r>
            <a:r>
              <a:rPr lang="it-IT" sz="2400" spc="200" dirty="0">
                <a:solidFill>
                  <a:srgbClr val="008EDF"/>
                </a:solidFill>
                <a:cs typeface="Arial" panose="020B0604020202020204" pitchFamily="34" charset="0"/>
              </a:rPr>
              <a:t>interventi di sviluppo</a:t>
            </a:r>
          </a:p>
        </p:txBody>
      </p:sp>
      <p:sp>
        <p:nvSpPr>
          <p:cNvPr id="19" name="Rettangolo 18"/>
          <p:cNvSpPr/>
          <p:nvPr/>
        </p:nvSpPr>
        <p:spPr>
          <a:xfrm>
            <a:off x="457200" y="5466710"/>
            <a:ext cx="7772400" cy="338554"/>
          </a:xfrm>
          <a:prstGeom prst="rect">
            <a:avLst/>
          </a:prstGeom>
        </p:spPr>
        <p:txBody>
          <a:bodyPr wrap="square">
            <a:spAutoFit/>
          </a:bodyPr>
          <a:lstStyle/>
          <a:p>
            <a:r>
              <a:rPr lang="it-IT" sz="1600" dirty="0" smtClean="0">
                <a:latin typeface="Arial" panose="020B0604020202020204" pitchFamily="34" charset="0"/>
                <a:cs typeface="Arial" panose="020B0604020202020204" pitchFamily="34" charset="0"/>
              </a:rPr>
              <a:t>Presentazione</a:t>
            </a:r>
            <a:r>
              <a:rPr lang="it-IT" sz="1600" dirty="0" smtClean="0"/>
              <a:t> </a:t>
            </a:r>
            <a:r>
              <a:rPr lang="it-IT" sz="1600" dirty="0" smtClean="0">
                <a:latin typeface="Arial" panose="020B0604020202020204" pitchFamily="34" charset="0"/>
                <a:cs typeface="Arial" panose="020B0604020202020204" pitchFamily="34" charset="0"/>
              </a:rPr>
              <a:t>del 2° report regionale su economia, imprese e territori</a:t>
            </a:r>
            <a:endParaRPr lang="it-IT" sz="1600" dirty="0">
              <a:latin typeface="Arial" panose="020B0604020202020204" pitchFamily="34" charset="0"/>
              <a:cs typeface="Arial" panose="020B0604020202020204" pitchFamily="34" charset="0"/>
            </a:endParaRPr>
          </a:p>
        </p:txBody>
      </p:sp>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rot="5400000" flipH="1" flipV="1">
            <a:off x="4686406" y="3084406"/>
            <a:ext cx="6840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magine correlat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4976" y="2708920"/>
            <a:ext cx="207138" cy="207138"/>
          </a:xfrm>
          <a:prstGeom prst="rect">
            <a:avLst/>
          </a:prstGeom>
          <a:noFill/>
          <a:extLst>
            <a:ext uri="{909E8E84-426E-40DD-AFC4-6F175D3DCCD1}">
              <a14:hiddenFill xmlns:a14="http://schemas.microsoft.com/office/drawing/2010/main">
                <a:solidFill>
                  <a:srgbClr val="FFFFFF"/>
                </a:solidFill>
              </a14:hiddenFill>
            </a:ext>
          </a:extLst>
        </p:spPr>
      </p:pic>
      <p:sp>
        <p:nvSpPr>
          <p:cNvPr id="12" name="CustomShape 1"/>
          <p:cNvSpPr/>
          <p:nvPr/>
        </p:nvSpPr>
        <p:spPr>
          <a:xfrm>
            <a:off x="5373832" y="2671465"/>
            <a:ext cx="344664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200" b="0" strike="noStrike" spc="-1" dirty="0" smtClean="0">
                <a:solidFill>
                  <a:schemeClr val="tx1">
                    <a:lumMod val="95000"/>
                    <a:lumOff val="5000"/>
                  </a:schemeClr>
                </a:solidFill>
                <a:latin typeface="Calibri" panose="020F0502020204030204" pitchFamily="34" charset="0"/>
                <a:ea typeface="DejaVu Sans"/>
              </a:rPr>
              <a:t>Ore 10:30</a:t>
            </a:r>
            <a:endParaRPr lang="it-IT" sz="1200" b="0" strike="noStrike" spc="-1" dirty="0">
              <a:solidFill>
                <a:schemeClr val="tx1">
                  <a:lumMod val="95000"/>
                  <a:lumOff val="5000"/>
                </a:schemeClr>
              </a:solidFill>
              <a:latin typeface="Calibri" panose="020F0502020204030204" pitchFamily="34" charset="0"/>
            </a:endParaRPr>
          </a:p>
          <a:p>
            <a:pPr>
              <a:lnSpc>
                <a:spcPct val="100000"/>
              </a:lnSpc>
            </a:pPr>
            <a:r>
              <a:rPr lang="it-IT" sz="1200" b="0" strike="noStrike" spc="-1" dirty="0" smtClean="0">
                <a:solidFill>
                  <a:schemeClr val="tx1">
                    <a:lumMod val="95000"/>
                    <a:lumOff val="5000"/>
                  </a:schemeClr>
                </a:solidFill>
                <a:latin typeface="Calibri" panose="020F0502020204030204" pitchFamily="34" charset="0"/>
                <a:ea typeface="DejaVu Sans"/>
              </a:rPr>
              <a:t>Unioncamere Toscana</a:t>
            </a:r>
            <a:endParaRPr lang="it-IT" sz="1200" b="0" strike="noStrike" spc="-1" dirty="0">
              <a:solidFill>
                <a:schemeClr val="tx1">
                  <a:lumMod val="95000"/>
                  <a:lumOff val="5000"/>
                </a:schemeClr>
              </a:solidFill>
              <a:latin typeface="Calibri" panose="020F0502020204030204" pitchFamily="34" charset="0"/>
            </a:endParaRPr>
          </a:p>
          <a:p>
            <a:pPr>
              <a:lnSpc>
                <a:spcPct val="100000"/>
              </a:lnSpc>
            </a:pPr>
            <a:r>
              <a:rPr lang="it-IT" sz="1200" b="0" strike="noStrike" spc="-1" dirty="0" smtClean="0">
                <a:solidFill>
                  <a:schemeClr val="tx1">
                    <a:lumMod val="95000"/>
                    <a:lumOff val="5000"/>
                  </a:schemeClr>
                </a:solidFill>
                <a:latin typeface="Calibri" panose="020F0502020204030204" pitchFamily="34" charset="0"/>
                <a:ea typeface="DejaVu Sans"/>
              </a:rPr>
              <a:t>Via Lorenzo il Magnifico, 24 FIRENZE</a:t>
            </a:r>
            <a:endParaRPr lang="it-IT" sz="1200" b="0" strike="noStrike" spc="-1" dirty="0">
              <a:solidFill>
                <a:schemeClr val="tx1">
                  <a:lumMod val="95000"/>
                  <a:lumOff val="5000"/>
                </a:schemeClr>
              </a:solidFill>
              <a:latin typeface="Calibri" panose="020F0502020204030204" pitchFamily="34" charset="0"/>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49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211960" y="332656"/>
            <a:ext cx="4860032" cy="707886"/>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SISTEMA IMPRENDITORIALE ANCORA FRAGILE</a:t>
            </a:r>
            <a:endParaRPr lang="it-IT" sz="2000" b="1" dirty="0">
              <a:solidFill>
                <a:schemeClr val="accent2">
                  <a:lumMod val="75000"/>
                </a:schemeClr>
              </a:solidFill>
              <a:cs typeface="Arial" panose="020B0604020202020204" pitchFamily="34" charset="0"/>
            </a:endParaRPr>
          </a:p>
        </p:txBody>
      </p:sp>
      <p:pic>
        <p:nvPicPr>
          <p:cNvPr id="9" name="Immagine 8" descr="Immagine correlata"/>
          <p:cNvPicPr/>
          <p:nvPr/>
        </p:nvPicPr>
        <p:blipFill rotWithShape="1">
          <a:blip r:embed="rId4" cstate="print">
            <a:extLst>
              <a:ext uri="{28A0092B-C50C-407E-A947-70E740481C1C}">
                <a14:useLocalDpi xmlns:a14="http://schemas.microsoft.com/office/drawing/2010/main" val="0"/>
              </a:ext>
            </a:extLst>
          </a:blip>
          <a:srcRect l="4518" t="13883" r="3417" b="4627"/>
          <a:stretch/>
        </p:blipFill>
        <p:spPr bwMode="auto">
          <a:xfrm>
            <a:off x="2987799" y="231552"/>
            <a:ext cx="1800225" cy="965200"/>
          </a:xfrm>
          <a:prstGeom prst="rect">
            <a:avLst/>
          </a:prstGeom>
          <a:noFill/>
          <a:ln>
            <a:noFill/>
          </a:ln>
          <a:extLst>
            <a:ext uri="{53640926-AAD7-44D8-BBD7-CCE9431645EC}">
              <a14:shadowObscured xmlns:a14="http://schemas.microsoft.com/office/drawing/2010/main"/>
            </a:ext>
          </a:extLst>
        </p:spPr>
      </p:pic>
      <p:pic>
        <p:nvPicPr>
          <p:cNvPr id="3" name="Immagine 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313525"/>
            <a:ext cx="9144000" cy="4563747"/>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211960" y="332656"/>
            <a:ext cx="4860032" cy="1754326"/>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SISTEMA IMPRENDITORIALE ANCORA FRAGILE</a:t>
            </a:r>
          </a:p>
          <a:p>
            <a:pPr algn="r"/>
            <a:endParaRPr lang="it-IT" sz="2000" b="1" dirty="0">
              <a:solidFill>
                <a:schemeClr val="accent2">
                  <a:lumMod val="75000"/>
                </a:schemeClr>
              </a:solidFill>
              <a:cs typeface="Arial" panose="020B0604020202020204" pitchFamily="34" charset="0"/>
            </a:endParaRPr>
          </a:p>
          <a:p>
            <a:pPr algn="r"/>
            <a:r>
              <a:rPr lang="it-IT" sz="1600" i="1" dirty="0" smtClean="0">
                <a:solidFill>
                  <a:schemeClr val="accent2">
                    <a:lumMod val="75000"/>
                  </a:schemeClr>
                </a:solidFill>
                <a:cs typeface="Arial" panose="020B0604020202020204" pitchFamily="34" charset="0"/>
              </a:rPr>
              <a:t>(IMPRESE IN PROCEDURA CONCORSUALE CRESCONO DELLO 0,3% IN INCIDENZA 2012-2018, RISPETTO A 0,1% NAZIONALE)</a:t>
            </a:r>
            <a:endParaRPr lang="it-IT" sz="1600" i="1" dirty="0">
              <a:solidFill>
                <a:schemeClr val="accent2">
                  <a:lumMod val="75000"/>
                </a:schemeClr>
              </a:solidFill>
              <a:cs typeface="Arial" panose="020B0604020202020204" pitchFamily="34" charset="0"/>
            </a:endParaRPr>
          </a:p>
        </p:txBody>
      </p:sp>
      <p:pic>
        <p:nvPicPr>
          <p:cNvPr id="9" name="Immagine 8" descr="Immagine correlata"/>
          <p:cNvPicPr/>
          <p:nvPr/>
        </p:nvPicPr>
        <p:blipFill rotWithShape="1">
          <a:blip r:embed="rId4" cstate="print">
            <a:extLst>
              <a:ext uri="{28A0092B-C50C-407E-A947-70E740481C1C}">
                <a14:useLocalDpi xmlns:a14="http://schemas.microsoft.com/office/drawing/2010/main" val="0"/>
              </a:ext>
            </a:extLst>
          </a:blip>
          <a:srcRect l="4518" t="13883" r="3417" b="4627"/>
          <a:stretch/>
        </p:blipFill>
        <p:spPr bwMode="auto">
          <a:xfrm>
            <a:off x="2987799" y="231552"/>
            <a:ext cx="1800225" cy="965200"/>
          </a:xfrm>
          <a:prstGeom prst="rect">
            <a:avLst/>
          </a:prstGeom>
          <a:noFill/>
          <a:ln>
            <a:no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magine 11"/>
          <p:cNvPicPr/>
          <p:nvPr/>
        </p:nvPicPr>
        <p:blipFill rotWithShape="1">
          <a:blip r:embed="rId6" cstate="print">
            <a:extLst>
              <a:ext uri="{28A0092B-C50C-407E-A947-70E740481C1C}">
                <a14:useLocalDpi xmlns:a14="http://schemas.microsoft.com/office/drawing/2010/main" val="0"/>
              </a:ext>
            </a:extLst>
          </a:blip>
          <a:srcRect b="3125"/>
          <a:stretch/>
        </p:blipFill>
        <p:spPr bwMode="auto">
          <a:xfrm>
            <a:off x="1331640" y="2100261"/>
            <a:ext cx="5832648" cy="36750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7738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644008" y="332656"/>
            <a:ext cx="4427984" cy="707886"/>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DINAMICHE A MACCHIA DI LEOPARDO</a:t>
            </a:r>
          </a:p>
          <a:p>
            <a:pPr algn="r"/>
            <a:endParaRPr lang="it-IT" sz="2000" b="1" dirty="0">
              <a:solidFill>
                <a:schemeClr val="accent2">
                  <a:lumMod val="75000"/>
                </a:schemeClr>
              </a:solidFill>
              <a:cs typeface="Arial" panose="020B0604020202020204" pitchFamily="34" charset="0"/>
            </a:endParaRPr>
          </a:p>
        </p:txBody>
      </p:sp>
      <p:pic>
        <p:nvPicPr>
          <p:cNvPr id="9" name="Immagine 8" descr="Immagine correlata"/>
          <p:cNvPicPr/>
          <p:nvPr/>
        </p:nvPicPr>
        <p:blipFill rotWithShape="1">
          <a:blip r:embed="rId4" cstate="print">
            <a:extLst>
              <a:ext uri="{28A0092B-C50C-407E-A947-70E740481C1C}">
                <a14:useLocalDpi xmlns:a14="http://schemas.microsoft.com/office/drawing/2010/main" val="0"/>
              </a:ext>
            </a:extLst>
          </a:blip>
          <a:srcRect l="4518" t="13883" r="3417" b="4627"/>
          <a:stretch/>
        </p:blipFill>
        <p:spPr bwMode="auto">
          <a:xfrm>
            <a:off x="2987799" y="231552"/>
            <a:ext cx="1800225" cy="965200"/>
          </a:xfrm>
          <a:prstGeom prst="rect">
            <a:avLst/>
          </a:prstGeom>
          <a:noFill/>
          <a:ln>
            <a:no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6"/>
          <a:stretch>
            <a:fillRect/>
          </a:stretch>
        </p:blipFill>
        <p:spPr>
          <a:xfrm>
            <a:off x="899592" y="1164554"/>
            <a:ext cx="4706378" cy="4790527"/>
          </a:xfrm>
          <a:prstGeom prst="rect">
            <a:avLst/>
          </a:prstGeom>
        </p:spPr>
      </p:pic>
      <p:sp>
        <p:nvSpPr>
          <p:cNvPr id="13" name="CasellaDiTesto 12"/>
          <p:cNvSpPr txBox="1"/>
          <p:nvPr/>
        </p:nvSpPr>
        <p:spPr>
          <a:xfrm>
            <a:off x="5724128" y="2276872"/>
            <a:ext cx="3059832" cy="1477328"/>
          </a:xfrm>
          <a:prstGeom prst="rect">
            <a:avLst/>
          </a:prstGeom>
          <a:noFill/>
        </p:spPr>
        <p:txBody>
          <a:bodyPr wrap="square" rtlCol="0">
            <a:spAutoFit/>
          </a:bodyPr>
          <a:lstStyle/>
          <a:p>
            <a:r>
              <a:rPr lang="it-IT" dirty="0" smtClean="0"/>
              <a:t>Rosso: riduzione &gt; media regionale</a:t>
            </a:r>
          </a:p>
          <a:p>
            <a:r>
              <a:rPr lang="it-IT" dirty="0" smtClean="0"/>
              <a:t>Arancione: riduzione = media regionale</a:t>
            </a:r>
          </a:p>
          <a:p>
            <a:r>
              <a:rPr lang="it-IT" dirty="0" smtClean="0"/>
              <a:t>Verde: aumento</a:t>
            </a:r>
            <a:endParaRPr lang="it-IT" dirty="0"/>
          </a:p>
        </p:txBody>
      </p:sp>
    </p:spTree>
    <p:extLst>
      <p:ext uri="{BB962C8B-B14F-4D97-AF65-F5344CB8AC3E}">
        <p14:creationId xmlns:p14="http://schemas.microsoft.com/office/powerpoint/2010/main" val="178960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2483768" y="260648"/>
            <a:ext cx="6660232" cy="707886"/>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DIVERSIFICAZIONE DEL SISTEMA PRODUTTIVO </a:t>
            </a:r>
            <a:r>
              <a:rPr lang="it-IT" sz="2000" b="1" dirty="0" smtClean="0">
                <a:solidFill>
                  <a:schemeClr val="accent2">
                    <a:lumMod val="75000"/>
                  </a:schemeClr>
                </a:solidFill>
                <a:cs typeface="Arial" panose="020B0604020202020204" pitchFamily="34" charset="0"/>
              </a:rPr>
              <a:t>TERRITORIALE</a:t>
            </a:r>
          </a:p>
          <a:p>
            <a:pPr algn="r"/>
            <a:r>
              <a:rPr lang="it-IT" sz="2000" b="1" dirty="0" smtClean="0">
                <a:solidFill>
                  <a:schemeClr val="accent2">
                    <a:lumMod val="75000"/>
                  </a:schemeClr>
                </a:solidFill>
                <a:cs typeface="Arial" panose="020B0604020202020204" pitchFamily="34" charset="0"/>
              </a:rPr>
              <a:t> </a:t>
            </a:r>
            <a:r>
              <a:rPr lang="it-IT" sz="1600" b="1" dirty="0">
                <a:solidFill>
                  <a:schemeClr val="accent2">
                    <a:lumMod val="75000"/>
                  </a:schemeClr>
                </a:solidFill>
                <a:cs typeface="Arial" panose="020B0604020202020204" pitchFamily="34" charset="0"/>
              </a:rPr>
              <a:t>IL VALORE AGGIUNTO </a:t>
            </a:r>
          </a:p>
        </p:txBody>
      </p:sp>
      <p:pic>
        <p:nvPicPr>
          <p:cNvPr id="2" name="Immagine 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297113"/>
            <a:ext cx="9144000" cy="4508151"/>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6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2483768" y="260648"/>
            <a:ext cx="6660232" cy="400110"/>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LE NUOVE LEVE IMPRENDITORIALI</a:t>
            </a:r>
            <a:r>
              <a:rPr lang="it-IT" sz="1600" b="1" dirty="0" smtClean="0">
                <a:solidFill>
                  <a:schemeClr val="accent2">
                    <a:lumMod val="75000"/>
                  </a:schemeClr>
                </a:solidFill>
                <a:cs typeface="Arial" panose="020B0604020202020204" pitchFamily="34" charset="0"/>
              </a:rPr>
              <a:t> </a:t>
            </a:r>
            <a:endParaRPr lang="it-IT" sz="1600" b="1" dirty="0">
              <a:solidFill>
                <a:schemeClr val="accent2">
                  <a:lumMod val="75000"/>
                </a:schemeClr>
              </a:solidFill>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5"/>
          <a:stretch>
            <a:fillRect/>
          </a:stretch>
        </p:blipFill>
        <p:spPr>
          <a:xfrm>
            <a:off x="1266954" y="1443257"/>
            <a:ext cx="6545406" cy="3932621"/>
          </a:xfrm>
          <a:prstGeom prst="rect">
            <a:avLst/>
          </a:prstGeom>
        </p:spPr>
      </p:pic>
    </p:spTree>
    <p:extLst>
      <p:ext uri="{BB962C8B-B14F-4D97-AF65-F5344CB8AC3E}">
        <p14:creationId xmlns:p14="http://schemas.microsoft.com/office/powerpoint/2010/main" val="1135472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499992" y="562246"/>
            <a:ext cx="4536504" cy="400110"/>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LE LEVE STRATEGICHE DELLO SVILUPPO</a:t>
            </a:r>
          </a:p>
        </p:txBody>
      </p:sp>
      <p:pic>
        <p:nvPicPr>
          <p:cNvPr id="9" name="Picture 2" descr="Risultati immagini per innovazio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203" y="220578"/>
            <a:ext cx="1189765" cy="1083446"/>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550847"/>
            <a:ext cx="9144000" cy="3756306"/>
          </a:xfrm>
          <a:prstGeom prst="rect">
            <a:avLst/>
          </a:prstGeom>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499992" y="562246"/>
            <a:ext cx="4536504" cy="400110"/>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LE LEVE STRATEGICHE DELLO SVILUPPO</a:t>
            </a:r>
          </a:p>
        </p:txBody>
      </p:sp>
      <p:pic>
        <p:nvPicPr>
          <p:cNvPr id="9" name="Picture 2" descr="Risultati immagini per innovazio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203" y="220578"/>
            <a:ext cx="1189765" cy="10834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magine 11"/>
          <p:cNvPicPr/>
          <p:nvPr/>
        </p:nvPicPr>
        <p:blipFill rotWithShape="1">
          <a:blip r:embed="rId7" cstate="print">
            <a:extLst>
              <a:ext uri="{28A0092B-C50C-407E-A947-70E740481C1C}">
                <a14:useLocalDpi xmlns:a14="http://schemas.microsoft.com/office/drawing/2010/main" val="0"/>
              </a:ext>
            </a:extLst>
          </a:blip>
          <a:srcRect t="5369" b="6711"/>
          <a:stretch/>
        </p:blipFill>
        <p:spPr bwMode="auto">
          <a:xfrm>
            <a:off x="0" y="2156264"/>
            <a:ext cx="4572000" cy="2752725"/>
          </a:xfrm>
          <a:prstGeom prst="rect">
            <a:avLst/>
          </a:prstGeom>
          <a:noFill/>
          <a:ln>
            <a:noFill/>
          </a:ln>
          <a:extLst>
            <a:ext uri="{53640926-AAD7-44D8-BBD7-CCE9431645EC}">
              <a14:shadowObscured xmlns:a14="http://schemas.microsoft.com/office/drawing/2010/main"/>
            </a:ext>
          </a:extLst>
        </p:spPr>
      </p:pic>
      <p:sp>
        <p:nvSpPr>
          <p:cNvPr id="3" name="CasellaDiTesto 2"/>
          <p:cNvSpPr txBox="1"/>
          <p:nvPr/>
        </p:nvSpPr>
        <p:spPr>
          <a:xfrm>
            <a:off x="396967" y="1501522"/>
            <a:ext cx="2952328" cy="646331"/>
          </a:xfrm>
          <a:prstGeom prst="rect">
            <a:avLst/>
          </a:prstGeom>
          <a:noFill/>
        </p:spPr>
        <p:txBody>
          <a:bodyPr wrap="square" rtlCol="0">
            <a:spAutoFit/>
          </a:bodyPr>
          <a:lstStyle/>
          <a:p>
            <a:r>
              <a:rPr lang="it-IT" b="1" dirty="0" smtClean="0"/>
              <a:t>% imprese che fanno R&amp;S con altri soggetti -2016</a:t>
            </a:r>
            <a:endParaRPr lang="it-IT" b="1" dirty="0"/>
          </a:p>
        </p:txBody>
      </p:sp>
      <p:sp>
        <p:nvSpPr>
          <p:cNvPr id="14" name="CasellaDiTesto 13"/>
          <p:cNvSpPr txBox="1"/>
          <p:nvPr/>
        </p:nvSpPr>
        <p:spPr>
          <a:xfrm>
            <a:off x="4572000" y="1288239"/>
            <a:ext cx="3888432" cy="369332"/>
          </a:xfrm>
          <a:prstGeom prst="rect">
            <a:avLst/>
          </a:prstGeom>
          <a:noFill/>
        </p:spPr>
        <p:txBody>
          <a:bodyPr wrap="square" rtlCol="0">
            <a:spAutoFit/>
          </a:bodyPr>
          <a:lstStyle/>
          <a:p>
            <a:r>
              <a:rPr lang="it-IT" b="1" dirty="0" smtClean="0"/>
              <a:t>Start-up innovative x 100.000 ab.</a:t>
            </a:r>
            <a:endParaRPr lang="it-IT" b="1" dirty="0"/>
          </a:p>
        </p:txBody>
      </p:sp>
      <p:pic>
        <p:nvPicPr>
          <p:cNvPr id="4" name="Immagine 3"/>
          <p:cNvPicPr>
            <a:picLocks noChangeAspect="1"/>
          </p:cNvPicPr>
          <p:nvPr/>
        </p:nvPicPr>
        <p:blipFill>
          <a:blip r:embed="rId8"/>
          <a:stretch>
            <a:fillRect/>
          </a:stretch>
        </p:blipFill>
        <p:spPr>
          <a:xfrm>
            <a:off x="4572001" y="1975953"/>
            <a:ext cx="4572000" cy="3029722"/>
          </a:xfrm>
          <a:prstGeom prst="rect">
            <a:avLst/>
          </a:prstGeom>
        </p:spPr>
      </p:pic>
    </p:spTree>
    <p:extLst>
      <p:ext uri="{BB962C8B-B14F-4D97-AF65-F5344CB8AC3E}">
        <p14:creationId xmlns:p14="http://schemas.microsoft.com/office/powerpoint/2010/main" val="1655594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499992" y="582505"/>
            <a:ext cx="4536504" cy="400110"/>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LE LEVE STRATEGICHE DELLO SVILUPPO</a:t>
            </a:r>
          </a:p>
        </p:txBody>
      </p:sp>
      <p:pic>
        <p:nvPicPr>
          <p:cNvPr id="9" name="Immagine 8" descr="Immagine correlata"/>
          <p:cNvPicPr/>
          <p:nvPr/>
        </p:nvPicPr>
        <p:blipFill rotWithShape="1">
          <a:blip r:embed="rId4" cstate="print">
            <a:extLst>
              <a:ext uri="{28A0092B-C50C-407E-A947-70E740481C1C}">
                <a14:useLocalDpi xmlns:a14="http://schemas.microsoft.com/office/drawing/2010/main" val="0"/>
              </a:ext>
            </a:extLst>
          </a:blip>
          <a:srcRect l="2098" t="22422" b="27130"/>
          <a:stretch/>
        </p:blipFill>
        <p:spPr bwMode="auto">
          <a:xfrm>
            <a:off x="2556016" y="188640"/>
            <a:ext cx="2160000" cy="1080000"/>
          </a:xfrm>
          <a:prstGeom prst="rect">
            <a:avLst/>
          </a:prstGeom>
          <a:noFill/>
          <a:ln>
            <a:noFill/>
          </a:ln>
          <a:extLst>
            <a:ext uri="{53640926-AAD7-44D8-BBD7-CCE9431645EC}">
              <a14:shadowObscured xmlns:a14="http://schemas.microsoft.com/office/drawing/2010/main"/>
            </a:ext>
          </a:extLst>
        </p:spPr>
      </p:pic>
      <p:pic>
        <p:nvPicPr>
          <p:cNvPr id="3" name="Immagine 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268640"/>
            <a:ext cx="9144000" cy="2260375"/>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7"/>
          <a:stretch>
            <a:fillRect/>
          </a:stretch>
        </p:blipFill>
        <p:spPr>
          <a:xfrm>
            <a:off x="2339752" y="3529015"/>
            <a:ext cx="5184575" cy="2490521"/>
          </a:xfrm>
          <a:prstGeom prst="rect">
            <a:avLst/>
          </a:prstGeom>
        </p:spPr>
      </p:pic>
      <p:sp>
        <p:nvSpPr>
          <p:cNvPr id="4" name="CasellaDiTesto 3"/>
          <p:cNvSpPr txBox="1"/>
          <p:nvPr/>
        </p:nvSpPr>
        <p:spPr>
          <a:xfrm>
            <a:off x="468422" y="4149080"/>
            <a:ext cx="1871330" cy="646331"/>
          </a:xfrm>
          <a:prstGeom prst="rect">
            <a:avLst/>
          </a:prstGeom>
          <a:noFill/>
        </p:spPr>
        <p:txBody>
          <a:bodyPr wrap="square" rtlCol="0">
            <a:spAutoFit/>
          </a:bodyPr>
          <a:lstStyle/>
          <a:p>
            <a:r>
              <a:rPr lang="it-IT" b="1" dirty="0" smtClean="0"/>
              <a:t>Andamento flussi 2017/2016</a:t>
            </a:r>
            <a:endParaRPr lang="it-IT" b="1" dirty="0"/>
          </a:p>
        </p:txBody>
      </p:sp>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499992" y="574266"/>
            <a:ext cx="4536504" cy="400110"/>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LE LEVE STRATEGICHE DELLO SVILUPPO</a:t>
            </a:r>
          </a:p>
        </p:txBody>
      </p:sp>
      <p:pic>
        <p:nvPicPr>
          <p:cNvPr id="9" name="Picture 2" descr="Risultati immagini per internazionalizzazione disegno">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997984" y="239341"/>
            <a:ext cx="1069960" cy="106996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623071"/>
            <a:ext cx="9144000" cy="3611858"/>
          </a:xfrm>
          <a:prstGeom prst="rect">
            <a:avLst/>
          </a:prstGeom>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283968" y="339836"/>
            <a:ext cx="4752528" cy="707886"/>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LA GREEN ECONOMY COME TRAIETTORIA </a:t>
            </a:r>
            <a:endParaRPr lang="it-IT" sz="2000" b="1" dirty="0" smtClean="0">
              <a:solidFill>
                <a:schemeClr val="accent2">
                  <a:lumMod val="75000"/>
                </a:schemeClr>
              </a:solidFill>
              <a:cs typeface="Arial" panose="020B0604020202020204" pitchFamily="34" charset="0"/>
            </a:endParaRPr>
          </a:p>
          <a:p>
            <a:pPr algn="r"/>
            <a:r>
              <a:rPr lang="it-IT" sz="2000" b="1" dirty="0" smtClean="0">
                <a:solidFill>
                  <a:schemeClr val="accent2">
                    <a:lumMod val="75000"/>
                  </a:schemeClr>
                </a:solidFill>
                <a:cs typeface="Arial" panose="020B0604020202020204" pitchFamily="34" charset="0"/>
              </a:rPr>
              <a:t>DI </a:t>
            </a:r>
            <a:r>
              <a:rPr lang="it-IT" sz="2000" b="1" dirty="0">
                <a:solidFill>
                  <a:schemeClr val="accent2">
                    <a:lumMod val="75000"/>
                  </a:schemeClr>
                </a:solidFill>
                <a:cs typeface="Arial" panose="020B0604020202020204" pitchFamily="34" charset="0"/>
              </a:rPr>
              <a:t>SVILUPPO E COMPETITIVITÀ</a:t>
            </a:r>
          </a:p>
        </p:txBody>
      </p:sp>
      <p:pic>
        <p:nvPicPr>
          <p:cNvPr id="9" name="Picture 2" descr="Risultati immagini per green economy">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610" t="18029" r="14735" b="18899"/>
          <a:stretch/>
        </p:blipFill>
        <p:spPr bwMode="auto">
          <a:xfrm>
            <a:off x="2395904" y="116632"/>
            <a:ext cx="1906781" cy="109705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352365"/>
            <a:ext cx="9144000" cy="4524907"/>
          </a:xfrm>
          <a:prstGeom prst="rect">
            <a:avLst/>
          </a:prstGeom>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dirty="0">
                <a:solidFill>
                  <a:srgbClr val="1F497D">
                    <a:lumMod val="60000"/>
                    <a:lumOff val="40000"/>
                  </a:srgbClr>
                </a:solidFill>
                <a:cs typeface="Arial" panose="020B0604020202020204" pitchFamily="34" charset="0"/>
              </a:rPr>
              <a:t>OBIETTIVO</a:t>
            </a:r>
          </a:p>
          <a:p>
            <a:pPr algn="r"/>
            <a:r>
              <a:rPr lang="it-IT" sz="2000" i="1" dirty="0">
                <a:solidFill>
                  <a:srgbClr val="1F497D">
                    <a:lumMod val="60000"/>
                    <a:lumOff val="40000"/>
                  </a:srgbClr>
                </a:solidFill>
                <a:cs typeface="Arial" panose="020B0604020202020204" pitchFamily="34" charset="0"/>
              </a:rPr>
              <a:t>Politiche di sviluppo a misura di imprese e territori </a:t>
            </a:r>
          </a:p>
        </p:txBody>
      </p:sp>
      <p:sp>
        <p:nvSpPr>
          <p:cNvPr id="2" name="CasellaDiTesto 1"/>
          <p:cNvSpPr txBox="1"/>
          <p:nvPr/>
        </p:nvSpPr>
        <p:spPr>
          <a:xfrm>
            <a:off x="323528" y="1628800"/>
            <a:ext cx="7704856" cy="4801314"/>
          </a:xfrm>
          <a:prstGeom prst="rect">
            <a:avLst/>
          </a:prstGeom>
          <a:noFill/>
        </p:spPr>
        <p:txBody>
          <a:bodyPr wrap="square" rtlCol="0">
            <a:spAutoFit/>
          </a:bodyPr>
          <a:lstStyle/>
          <a:p>
            <a:pPr algn="just"/>
            <a:r>
              <a:rPr lang="it-IT" dirty="0">
                <a:solidFill>
                  <a:prstClr val="black"/>
                </a:solidFill>
                <a:cs typeface="Arial" panose="020B0604020202020204" pitchFamily="34" charset="0"/>
              </a:rPr>
              <a:t>Rafforzare la capacità della </a:t>
            </a:r>
            <a:r>
              <a:rPr lang="it-IT" dirty="0" err="1">
                <a:solidFill>
                  <a:prstClr val="black"/>
                </a:solidFill>
                <a:cs typeface="Arial" panose="020B0604020202020204" pitchFamily="34" charset="0"/>
              </a:rPr>
              <a:t>Pa</a:t>
            </a:r>
            <a:r>
              <a:rPr lang="it-IT" dirty="0">
                <a:solidFill>
                  <a:prstClr val="black"/>
                </a:solidFill>
                <a:cs typeface="Arial" panose="020B0604020202020204" pitchFamily="34" charset="0"/>
              </a:rPr>
              <a:t> di programmare politiche di sviluppo coerenti con i fabbisogni di imprese e territori. E’ l’obiettivo di </a:t>
            </a:r>
            <a:r>
              <a:rPr lang="it-IT" b="1" i="1" dirty="0">
                <a:solidFill>
                  <a:srgbClr val="1F497D">
                    <a:lumMod val="60000"/>
                    <a:lumOff val="40000"/>
                  </a:srgbClr>
                </a:solidFill>
                <a:cs typeface="Arial" panose="020B0604020202020204" pitchFamily="34" charset="0"/>
              </a:rPr>
              <a:t>S.I.S.PR.IN.T.</a:t>
            </a:r>
            <a:r>
              <a:rPr lang="it-IT" i="1" dirty="0">
                <a:solidFill>
                  <a:prstClr val="black"/>
                </a:solidFill>
                <a:cs typeface="Arial" panose="020B0604020202020204" pitchFamily="34" charset="0"/>
              </a:rPr>
              <a:t>, </a:t>
            </a:r>
            <a:r>
              <a:rPr lang="it-IT" dirty="0">
                <a:solidFill>
                  <a:prstClr val="black"/>
                </a:solidFill>
                <a:cs typeface="Arial" panose="020B0604020202020204" pitchFamily="34" charset="0"/>
              </a:rPr>
              <a:t>finanziato dal PON </a:t>
            </a:r>
            <a:r>
              <a:rPr lang="it-IT" dirty="0" err="1">
                <a:solidFill>
                  <a:prstClr val="black"/>
                </a:solidFill>
                <a:cs typeface="Arial" panose="020B0604020202020204" pitchFamily="34" charset="0"/>
              </a:rPr>
              <a:t>Governance</a:t>
            </a:r>
            <a:r>
              <a:rPr lang="it-IT" dirty="0">
                <a:solidFill>
                  <a:prstClr val="black"/>
                </a:solidFill>
                <a:cs typeface="Arial" panose="020B0604020202020204" pitchFamily="34" charset="0"/>
              </a:rPr>
              <a:t> e Capacità Istituzionale 2014-2020, di cui </a:t>
            </a:r>
            <a:r>
              <a:rPr lang="it-IT" dirty="0" err="1">
                <a:solidFill>
                  <a:prstClr val="black"/>
                </a:solidFill>
                <a:cs typeface="Arial" panose="020B0604020202020204" pitchFamily="34" charset="0"/>
              </a:rPr>
              <a:t>Unioncamere</a:t>
            </a:r>
            <a:r>
              <a:rPr lang="it-IT" dirty="0">
                <a:solidFill>
                  <a:prstClr val="black"/>
                </a:solidFill>
                <a:cs typeface="Arial" panose="020B0604020202020204" pitchFamily="34" charset="0"/>
              </a:rPr>
              <a:t> è soggetto beneficiario, e realizzato in coordinamento con l’Agenzia per la Coesione Territoriale.</a:t>
            </a:r>
          </a:p>
          <a:p>
            <a:r>
              <a:rPr lang="it-IT" i="1" dirty="0">
                <a:solidFill>
                  <a:prstClr val="black"/>
                </a:solidFill>
                <a:cs typeface="Arial" panose="020B0604020202020204" pitchFamily="34" charset="0"/>
              </a:rPr>
              <a:t>S.I.S.PR.IN.T. </a:t>
            </a:r>
            <a:r>
              <a:rPr lang="it-IT" dirty="0">
                <a:solidFill>
                  <a:prstClr val="black"/>
                </a:solidFill>
                <a:cs typeface="Arial" panose="020B0604020202020204" pitchFamily="34" charset="0"/>
              </a:rPr>
              <a:t>si articola in </a:t>
            </a:r>
            <a:r>
              <a:rPr lang="it-IT" b="1" dirty="0">
                <a:solidFill>
                  <a:srgbClr val="1F497D">
                    <a:lumMod val="60000"/>
                    <a:lumOff val="40000"/>
                  </a:srgbClr>
                </a:solidFill>
                <a:cs typeface="Arial" panose="020B0604020202020204" pitchFamily="34" charset="0"/>
              </a:rPr>
              <a:t>tre fasi</a:t>
            </a:r>
            <a:r>
              <a:rPr lang="it-IT" dirty="0">
                <a:solidFill>
                  <a:prstClr val="black"/>
                </a:solidFill>
                <a:cs typeface="Arial" panose="020B0604020202020204" pitchFamily="34" charset="0"/>
              </a:rPr>
              <a:t>:</a:t>
            </a:r>
          </a:p>
          <a:p>
            <a:endParaRPr lang="it-IT" dirty="0">
              <a:solidFill>
                <a:prstClr val="black"/>
              </a:solidFill>
              <a:cs typeface="Arial" panose="020B0604020202020204" pitchFamily="34" charset="0"/>
            </a:endParaRPr>
          </a:p>
          <a:p>
            <a:pPr marL="285750" indent="-285750" algn="just">
              <a:buFont typeface="Arial"/>
              <a:buChar char="•"/>
            </a:pPr>
            <a:r>
              <a:rPr lang="it-IT" dirty="0">
                <a:solidFill>
                  <a:prstClr val="black"/>
                </a:solidFill>
                <a:cs typeface="Arial" panose="020B0604020202020204" pitchFamily="34" charset="0"/>
              </a:rPr>
              <a:t>L’</a:t>
            </a:r>
            <a:r>
              <a:rPr lang="it-IT" b="1" dirty="0">
                <a:solidFill>
                  <a:srgbClr val="1F497D">
                    <a:lumMod val="60000"/>
                    <a:lumOff val="40000"/>
                  </a:srgbClr>
                </a:solidFill>
                <a:cs typeface="Arial" panose="020B0604020202020204" pitchFamily="34" charset="0"/>
              </a:rPr>
              <a:t>ANALISI</a:t>
            </a:r>
            <a:r>
              <a:rPr lang="it-IT" dirty="0">
                <a:solidFill>
                  <a:prstClr val="black"/>
                </a:solidFill>
                <a:cs typeface="Arial" panose="020B0604020202020204" pitchFamily="34" charset="0"/>
              </a:rPr>
              <a:t>, valorizzando e integrando i dati a supporto delle politiche di sviluppo per consentire agli stakeholder di disporre di mappe dettagliate e costantemente aggiornate di ciò che accade nelle realtà locali;</a:t>
            </a:r>
          </a:p>
          <a:p>
            <a:pPr marL="285750" indent="-285750" algn="just">
              <a:buFont typeface="Arial"/>
              <a:buChar char="•"/>
            </a:pPr>
            <a:endParaRPr lang="it-IT" dirty="0">
              <a:solidFill>
                <a:prstClr val="black"/>
              </a:solidFill>
              <a:cs typeface="Arial" panose="020B0604020202020204" pitchFamily="34" charset="0"/>
            </a:endParaRPr>
          </a:p>
          <a:p>
            <a:pPr marL="285750" indent="-285750" algn="just">
              <a:buFont typeface="Arial"/>
              <a:buChar char="•"/>
            </a:pPr>
            <a:r>
              <a:rPr lang="it-IT" dirty="0">
                <a:solidFill>
                  <a:prstClr val="black"/>
                </a:solidFill>
                <a:cs typeface="Arial" panose="020B0604020202020204" pitchFamily="34" charset="0"/>
              </a:rPr>
              <a:t>L’</a:t>
            </a:r>
            <a:r>
              <a:rPr lang="it-IT" b="1" dirty="0">
                <a:solidFill>
                  <a:srgbClr val="1F497D">
                    <a:lumMod val="60000"/>
                    <a:lumOff val="40000"/>
                  </a:srgbClr>
                </a:solidFill>
                <a:cs typeface="Arial" panose="020B0604020202020204" pitchFamily="34" charset="0"/>
              </a:rPr>
              <a:t>ASCOLTO</a:t>
            </a:r>
            <a:r>
              <a:rPr lang="it-IT" dirty="0">
                <a:solidFill>
                  <a:srgbClr val="1F497D">
                    <a:lumMod val="60000"/>
                    <a:lumOff val="40000"/>
                  </a:srgbClr>
                </a:solidFill>
                <a:cs typeface="Arial" panose="020B0604020202020204" pitchFamily="34" charset="0"/>
              </a:rPr>
              <a:t>. </a:t>
            </a:r>
            <a:r>
              <a:rPr lang="it-IT" b="1" dirty="0">
                <a:solidFill>
                  <a:srgbClr val="1F497D">
                    <a:lumMod val="60000"/>
                    <a:lumOff val="40000"/>
                  </a:srgbClr>
                </a:solidFill>
                <a:cs typeface="Arial" panose="020B0604020202020204" pitchFamily="34" charset="0"/>
              </a:rPr>
              <a:t>21 Camere di commercio</a:t>
            </a:r>
            <a:r>
              <a:rPr lang="it-IT" dirty="0">
                <a:solidFill>
                  <a:prstClr val="black"/>
                </a:solidFill>
                <a:cs typeface="Arial" panose="020B0604020202020204" pitchFamily="34" charset="0"/>
              </a:rPr>
              <a:t> svolgeranno il ruolo di </a:t>
            </a:r>
            <a:r>
              <a:rPr lang="it-IT" b="1" dirty="0">
                <a:solidFill>
                  <a:srgbClr val="1F497D">
                    <a:lumMod val="60000"/>
                    <a:lumOff val="40000"/>
                  </a:srgbClr>
                </a:solidFill>
                <a:cs typeface="Arial" panose="020B0604020202020204" pitchFamily="34" charset="0"/>
              </a:rPr>
              <a:t>antenne territoriali</a:t>
            </a:r>
            <a:r>
              <a:rPr lang="it-IT" dirty="0">
                <a:solidFill>
                  <a:prstClr val="black"/>
                </a:solidFill>
                <a:cs typeface="Arial" panose="020B0604020202020204" pitchFamily="34" charset="0"/>
              </a:rPr>
              <a:t>, punto di ascolto, animazione e raccolta delle esigenze manifestate dal territorio e dalle imprese;</a:t>
            </a:r>
          </a:p>
          <a:p>
            <a:pPr marL="285750" indent="-285750" algn="just">
              <a:buFont typeface="Arial"/>
              <a:buChar char="•"/>
            </a:pPr>
            <a:endParaRPr lang="it-IT" dirty="0">
              <a:solidFill>
                <a:prstClr val="black"/>
              </a:solidFill>
              <a:cs typeface="Arial" panose="020B0604020202020204" pitchFamily="34" charset="0"/>
            </a:endParaRPr>
          </a:p>
          <a:p>
            <a:pPr marL="285750" indent="-285750" algn="just">
              <a:buFont typeface="Arial"/>
              <a:buChar char="•"/>
            </a:pPr>
            <a:r>
              <a:rPr lang="it-IT" dirty="0">
                <a:solidFill>
                  <a:prstClr val="black"/>
                </a:solidFill>
                <a:cs typeface="Arial" panose="020B0604020202020204" pitchFamily="34" charset="0"/>
              </a:rPr>
              <a:t>La </a:t>
            </a:r>
            <a:r>
              <a:rPr lang="it-IT" b="1" dirty="0">
                <a:solidFill>
                  <a:srgbClr val="1F497D">
                    <a:lumMod val="60000"/>
                    <a:lumOff val="40000"/>
                  </a:srgbClr>
                </a:solidFill>
                <a:cs typeface="Arial" panose="020B0604020202020204" pitchFamily="34" charset="0"/>
              </a:rPr>
              <a:t>PROPOSTA</a:t>
            </a:r>
            <a:r>
              <a:rPr lang="it-IT" dirty="0">
                <a:solidFill>
                  <a:prstClr val="black"/>
                </a:solidFill>
                <a:cs typeface="Arial" panose="020B0604020202020204" pitchFamily="34" charset="0"/>
              </a:rPr>
              <a:t>. Verrà resa disponibile per le </a:t>
            </a:r>
            <a:r>
              <a:rPr lang="it-IT" dirty="0" err="1">
                <a:solidFill>
                  <a:prstClr val="black"/>
                </a:solidFill>
                <a:cs typeface="Arial" panose="020B0604020202020204" pitchFamily="34" charset="0"/>
              </a:rPr>
              <a:t>Pa</a:t>
            </a:r>
            <a:r>
              <a:rPr lang="it-IT" dirty="0">
                <a:solidFill>
                  <a:prstClr val="black"/>
                </a:solidFill>
                <a:cs typeface="Arial" panose="020B0604020202020204" pitchFamily="34" charset="0"/>
              </a:rPr>
              <a:t> una </a:t>
            </a:r>
            <a:r>
              <a:rPr lang="it-IT" b="1" dirty="0">
                <a:solidFill>
                  <a:srgbClr val="1F497D">
                    <a:lumMod val="60000"/>
                    <a:lumOff val="40000"/>
                  </a:srgbClr>
                </a:solidFill>
                <a:cs typeface="Arial" panose="020B0604020202020204" pitchFamily="34" charset="0"/>
              </a:rPr>
              <a:t>strumentazione</a:t>
            </a:r>
            <a:r>
              <a:rPr lang="it-IT" dirty="0">
                <a:solidFill>
                  <a:prstClr val="black"/>
                </a:solidFill>
                <a:cs typeface="Arial" panose="020B0604020202020204" pitchFamily="34" charset="0"/>
              </a:rPr>
              <a:t> in grado di </a:t>
            </a:r>
            <a:r>
              <a:rPr lang="it-IT" b="1" dirty="0">
                <a:solidFill>
                  <a:srgbClr val="1F497D">
                    <a:lumMod val="60000"/>
                    <a:lumOff val="40000"/>
                  </a:srgbClr>
                </a:solidFill>
                <a:cs typeface="Arial" panose="020B0604020202020204" pitchFamily="34" charset="0"/>
              </a:rPr>
              <a:t>qualificare la progettualità </a:t>
            </a:r>
            <a:r>
              <a:rPr lang="it-IT" dirty="0">
                <a:solidFill>
                  <a:prstClr val="black"/>
                </a:solidFill>
                <a:cs typeface="Arial" panose="020B0604020202020204" pitchFamily="34" charset="0"/>
              </a:rPr>
              <a:t>per lo sviluppo.</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prstClr val="white"/>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57297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2268622" y="344850"/>
            <a:ext cx="6839882" cy="707886"/>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IL RUOLO </a:t>
            </a:r>
            <a:r>
              <a:rPr lang="it-IT" sz="2000" b="1" dirty="0" smtClean="0">
                <a:solidFill>
                  <a:schemeClr val="accent2">
                    <a:lumMod val="75000"/>
                  </a:schemeClr>
                </a:solidFill>
                <a:cs typeface="Arial" panose="020B0604020202020204" pitchFamily="34" charset="0"/>
              </a:rPr>
              <a:t>DEL SISTEMA PRODUTTIVO</a:t>
            </a:r>
          </a:p>
          <a:p>
            <a:pPr algn="r"/>
            <a:r>
              <a:rPr lang="it-IT" sz="2000" b="1" dirty="0" smtClean="0">
                <a:solidFill>
                  <a:schemeClr val="accent2">
                    <a:lumMod val="75000"/>
                  </a:schemeClr>
                </a:solidFill>
                <a:cs typeface="Arial" panose="020B0604020202020204" pitchFamily="34" charset="0"/>
              </a:rPr>
              <a:t>CULTURALE </a:t>
            </a:r>
            <a:r>
              <a:rPr lang="it-IT" sz="2000" b="1" dirty="0">
                <a:solidFill>
                  <a:schemeClr val="accent2">
                    <a:lumMod val="75000"/>
                  </a:schemeClr>
                </a:solidFill>
                <a:cs typeface="Arial" panose="020B0604020202020204" pitchFamily="34" charset="0"/>
              </a:rPr>
              <a:t>E CREATIVO </a:t>
            </a:r>
          </a:p>
        </p:txBody>
      </p:sp>
      <p:pic>
        <p:nvPicPr>
          <p:cNvPr id="2" name="Immagine 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209000"/>
            <a:ext cx="9144000" cy="4440000"/>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823520" y="714982"/>
            <a:ext cx="4320480" cy="400110"/>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LA PRESENZA DI IMPRESE «COESIVE» </a:t>
            </a:r>
          </a:p>
        </p:txBody>
      </p:sp>
      <p:pic>
        <p:nvPicPr>
          <p:cNvPr id="9" name="Picture 2" descr="Immagine correla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850" y="374306"/>
            <a:ext cx="2232248" cy="108146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165632"/>
            <a:ext cx="9144000" cy="2526736"/>
          </a:xfrm>
          <a:prstGeom prst="rect">
            <a:avLst/>
          </a:prstGeom>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3635897" y="165150"/>
            <a:ext cx="5376476" cy="707886"/>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POSIZIONAMENTO </a:t>
            </a:r>
            <a:r>
              <a:rPr lang="it-IT" sz="2000" b="1" dirty="0" smtClean="0">
                <a:solidFill>
                  <a:schemeClr val="accent2">
                    <a:lumMod val="75000"/>
                  </a:schemeClr>
                </a:solidFill>
                <a:cs typeface="Arial" panose="020B0604020202020204" pitchFamily="34" charset="0"/>
              </a:rPr>
              <a:t>DELLA TOSCANA</a:t>
            </a:r>
          </a:p>
          <a:p>
            <a:pPr algn="r"/>
            <a:r>
              <a:rPr lang="it-IT" sz="2000" b="1" dirty="0" smtClean="0">
                <a:solidFill>
                  <a:schemeClr val="accent2">
                    <a:lumMod val="75000"/>
                  </a:schemeClr>
                </a:solidFill>
                <a:cs typeface="Arial" panose="020B0604020202020204" pitchFamily="34" charset="0"/>
              </a:rPr>
              <a:t>IN </a:t>
            </a:r>
            <a:r>
              <a:rPr lang="it-IT" sz="2000" b="1" dirty="0">
                <a:solidFill>
                  <a:schemeClr val="accent2">
                    <a:lumMod val="75000"/>
                  </a:schemeClr>
                </a:solidFill>
                <a:cs typeface="Arial" panose="020B0604020202020204" pitchFamily="34" charset="0"/>
              </a:rPr>
              <a:t>EUROPA</a:t>
            </a:r>
          </a:p>
        </p:txBody>
      </p:sp>
      <p:pic>
        <p:nvPicPr>
          <p:cNvPr id="9" name="Picture 2" descr="Risultati immagini per europ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2263"/>
            <a:ext cx="693631" cy="69363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910472"/>
            <a:ext cx="9144000" cy="5038808"/>
          </a:xfrm>
          <a:prstGeom prst="rect">
            <a:avLst/>
          </a:prstGeom>
        </p:spPr>
      </p:pic>
      <p:pic>
        <p:nvPicPr>
          <p:cNvPr id="6" name="Picture 2" descr="C:\Users\tina.cherubino\Desktop\SISPRINT\marchio Sisprint\marchio Sisprint cmy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sultati immagini per europ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2263"/>
            <a:ext cx="693631" cy="69363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635897" y="165150"/>
            <a:ext cx="5376476" cy="707886"/>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POSIZIONAMENTO </a:t>
            </a:r>
            <a:r>
              <a:rPr lang="it-IT" sz="2000" b="1" dirty="0" smtClean="0">
                <a:solidFill>
                  <a:schemeClr val="accent2">
                    <a:lumMod val="75000"/>
                  </a:schemeClr>
                </a:solidFill>
                <a:cs typeface="Arial" panose="020B0604020202020204" pitchFamily="34" charset="0"/>
              </a:rPr>
              <a:t>DELLA TOSCANA</a:t>
            </a:r>
          </a:p>
          <a:p>
            <a:pPr algn="r"/>
            <a:r>
              <a:rPr lang="it-IT" sz="2000" b="1" dirty="0" smtClean="0">
                <a:solidFill>
                  <a:schemeClr val="accent2">
                    <a:lumMod val="75000"/>
                  </a:schemeClr>
                </a:solidFill>
                <a:cs typeface="Arial" panose="020B0604020202020204" pitchFamily="34" charset="0"/>
              </a:rPr>
              <a:t>IN </a:t>
            </a:r>
            <a:r>
              <a:rPr lang="it-IT" sz="2000" b="1" dirty="0">
                <a:solidFill>
                  <a:schemeClr val="accent2">
                    <a:lumMod val="75000"/>
                  </a:schemeClr>
                </a:solidFill>
                <a:cs typeface="Arial" panose="020B0604020202020204" pitchFamily="34" charset="0"/>
              </a:rPr>
              <a:t>EUROPA</a:t>
            </a:r>
          </a:p>
        </p:txBody>
      </p:sp>
      <p:pic>
        <p:nvPicPr>
          <p:cNvPr id="2" name="Immagine 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873036"/>
            <a:ext cx="9144000" cy="5146500"/>
          </a:xfrm>
          <a:prstGeom prst="rect">
            <a:avLst/>
          </a:prstGeom>
        </p:spPr>
      </p:pic>
      <p:pic>
        <p:nvPicPr>
          <p:cNvPr id="6" name="Picture 2" descr="C:\Users\tina.cherubino\Desktop\SISPRINT\marchio Sisprint\marchio Sisprint cmy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sultati immagini per europ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2263"/>
            <a:ext cx="693631" cy="69363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635897" y="165150"/>
            <a:ext cx="5376476" cy="707886"/>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POSIZIONAMENTO </a:t>
            </a:r>
            <a:r>
              <a:rPr lang="it-IT" sz="2000" b="1" dirty="0" smtClean="0">
                <a:solidFill>
                  <a:schemeClr val="accent2">
                    <a:lumMod val="75000"/>
                  </a:schemeClr>
                </a:solidFill>
                <a:cs typeface="Arial" panose="020B0604020202020204" pitchFamily="34" charset="0"/>
              </a:rPr>
              <a:t>DELLA TOSCANA</a:t>
            </a:r>
          </a:p>
          <a:p>
            <a:pPr algn="r"/>
            <a:r>
              <a:rPr lang="it-IT" sz="2000" b="1" dirty="0" smtClean="0">
                <a:solidFill>
                  <a:schemeClr val="accent2">
                    <a:lumMod val="75000"/>
                  </a:schemeClr>
                </a:solidFill>
                <a:cs typeface="Arial" panose="020B0604020202020204" pitchFamily="34" charset="0"/>
              </a:rPr>
              <a:t>IN </a:t>
            </a:r>
            <a:r>
              <a:rPr lang="it-IT" sz="2000" b="1" dirty="0">
                <a:solidFill>
                  <a:schemeClr val="accent2">
                    <a:lumMod val="75000"/>
                  </a:schemeClr>
                </a:solidFill>
                <a:cs typeface="Arial" panose="020B0604020202020204" pitchFamily="34" charset="0"/>
              </a:rPr>
              <a:t>EUROPA</a:t>
            </a:r>
          </a:p>
        </p:txBody>
      </p:sp>
      <p:pic>
        <p:nvPicPr>
          <p:cNvPr id="6"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323528" y="1484784"/>
            <a:ext cx="8136904" cy="3139321"/>
          </a:xfrm>
          <a:prstGeom prst="rect">
            <a:avLst/>
          </a:prstGeom>
          <a:noFill/>
        </p:spPr>
        <p:txBody>
          <a:bodyPr wrap="square" rtlCol="0">
            <a:spAutoFit/>
          </a:bodyPr>
          <a:lstStyle/>
          <a:p>
            <a:r>
              <a:rPr lang="it-IT" b="1" dirty="0" smtClean="0"/>
              <a:t>Il posizionamento in Europa ci parla di una regione con un tenore di vita ancora importante, sostenuta da una alta diffusione imprenditoriale, ma minacciata:</a:t>
            </a:r>
          </a:p>
          <a:p>
            <a:endParaRPr lang="it-IT" dirty="0"/>
          </a:p>
          <a:p>
            <a:pPr marL="342900" indent="-342900">
              <a:buAutoNum type="alphaLcParenR"/>
            </a:pPr>
            <a:r>
              <a:rPr lang="it-IT" dirty="0" smtClean="0"/>
              <a:t>Da fenomeni di invecchiamento demografico che possono pesare sul welfare regionale e sulla produttività del lavoro</a:t>
            </a:r>
          </a:p>
          <a:p>
            <a:pPr marL="342900" indent="-342900">
              <a:buAutoNum type="alphaLcParenR"/>
            </a:pPr>
            <a:endParaRPr lang="it-IT" dirty="0" smtClean="0"/>
          </a:p>
          <a:p>
            <a:pPr marL="342900" indent="-342900">
              <a:buAutoNum type="alphaLcParenR"/>
            </a:pPr>
            <a:r>
              <a:rPr lang="it-IT" dirty="0" smtClean="0"/>
              <a:t>Da non irrilevanti disparità sociali ed occupazionali</a:t>
            </a:r>
          </a:p>
          <a:p>
            <a:pPr marL="342900" indent="-342900">
              <a:buAutoNum type="alphaLcParenR"/>
            </a:pPr>
            <a:endParaRPr lang="it-IT" dirty="0" smtClean="0"/>
          </a:p>
          <a:p>
            <a:pPr marL="342900" indent="-342900">
              <a:buAutoNum type="alphaLcParenR"/>
            </a:pPr>
            <a:r>
              <a:rPr lang="it-IT" dirty="0" smtClean="0"/>
              <a:t>Da una propensione all’innovazione discreta, ma migliorabile, soprattutto nel campo dell’energia e dell’ambiente</a:t>
            </a:r>
          </a:p>
          <a:p>
            <a:pPr marL="342900" indent="-342900">
              <a:buAutoNum type="alphaLcParenR"/>
            </a:pPr>
            <a:endParaRPr lang="it-IT" dirty="0"/>
          </a:p>
        </p:txBody>
      </p:sp>
    </p:spTree>
    <p:extLst>
      <p:ext uri="{BB962C8B-B14F-4D97-AF65-F5344CB8AC3E}">
        <p14:creationId xmlns:p14="http://schemas.microsoft.com/office/powerpoint/2010/main" val="1056342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sultati immagini per europ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2263"/>
            <a:ext cx="693631" cy="69363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635897" y="165150"/>
            <a:ext cx="5376476" cy="400110"/>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SWOT COMPLESSIVA E SPUNTI DI RIFLESSIONE</a:t>
            </a:r>
            <a:endParaRPr lang="it-IT" sz="2000" b="1" dirty="0">
              <a:solidFill>
                <a:schemeClr val="accent2">
                  <a:lumMod val="75000"/>
                </a:schemeClr>
              </a:solidFill>
              <a:cs typeface="Arial" panose="020B0604020202020204" pitchFamily="34" charset="0"/>
            </a:endParaRPr>
          </a:p>
        </p:txBody>
      </p:sp>
      <p:pic>
        <p:nvPicPr>
          <p:cNvPr id="6"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4045"/>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a 6"/>
          <p:cNvGraphicFramePr>
            <a:graphicFrameLocks noGrp="1"/>
          </p:cNvGraphicFramePr>
          <p:nvPr>
            <p:extLst>
              <p:ext uri="{D42A27DB-BD31-4B8C-83A1-F6EECF244321}">
                <p14:modId xmlns:p14="http://schemas.microsoft.com/office/powerpoint/2010/main" val="1664837940"/>
              </p:ext>
            </p:extLst>
          </p:nvPr>
        </p:nvGraphicFramePr>
        <p:xfrm>
          <a:off x="971600" y="1106475"/>
          <a:ext cx="7886701" cy="4206240"/>
        </p:xfrm>
        <a:graphic>
          <a:graphicData uri="http://schemas.openxmlformats.org/drawingml/2006/table">
            <a:tbl>
              <a:tblPr firstRow="1" firstCol="1" bandRow="1">
                <a:tableStyleId>{5C22544A-7EE6-4342-B048-85BDC9FD1C3A}</a:tableStyleId>
              </a:tblPr>
              <a:tblGrid>
                <a:gridCol w="3172031"/>
                <a:gridCol w="3172031"/>
                <a:gridCol w="1542639"/>
              </a:tblGrid>
              <a:tr h="175260">
                <a:tc>
                  <a:txBody>
                    <a:bodyPr/>
                    <a:lstStyle/>
                    <a:p>
                      <a:pPr algn="l">
                        <a:lnSpc>
                          <a:spcPct val="115000"/>
                        </a:lnSpc>
                        <a:spcAft>
                          <a:spcPts val="0"/>
                        </a:spcAft>
                      </a:pPr>
                      <a:r>
                        <a:rPr lang="it-IT" sz="1000" dirty="0">
                          <a:effectLst/>
                        </a:rPr>
                        <a:t>Settori</a:t>
                      </a:r>
                      <a:endParaRPr lang="it-IT" sz="11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Punti di forza</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Punti di debolezza</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r>
              <a:tr h="701040">
                <a:tc rowSpan="4">
                  <a:txBody>
                    <a:bodyPr/>
                    <a:lstStyle/>
                    <a:p>
                      <a:pPr algn="l">
                        <a:lnSpc>
                          <a:spcPct val="115000"/>
                        </a:lnSpc>
                        <a:spcAft>
                          <a:spcPts val="0"/>
                        </a:spcAft>
                      </a:pPr>
                      <a:r>
                        <a:rPr lang="it-IT" sz="1000">
                          <a:effectLst/>
                        </a:rPr>
                        <a:t>Ricerca e innovazione</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Buona dotazione di risorse di base, finanziarie ed umane, per fare ricerca ed innovazione</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Il sistema innovativo regionale coinvolge ancora in misura insufficiente il versante imprenditoriale</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r>
              <a:tr h="1051560">
                <a:tc vMerge="1">
                  <a:txBody>
                    <a:bodyPr/>
                    <a:lstStyle/>
                    <a:p>
                      <a:endParaRPr lang="it-IT"/>
                    </a:p>
                  </a:txBody>
                  <a:tcPr/>
                </a:tc>
                <a:tc>
                  <a:txBody>
                    <a:bodyPr/>
                    <a:lstStyle/>
                    <a:p>
                      <a:pPr algn="ctr">
                        <a:lnSpc>
                          <a:spcPct val="115000"/>
                        </a:lnSpc>
                        <a:spcAft>
                          <a:spcPts val="0"/>
                        </a:spcAft>
                      </a:pPr>
                      <a:r>
                        <a:rPr lang="it-IT" sz="1000">
                          <a:effectLst/>
                        </a:rPr>
                        <a:t>Presenza di poli accademici ed high tech di eccellenza, soprattutto attorno a Pisa e Firenze</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Un tessuto di start-up innovative in crescita, ma ancora troppo debole numericamente e con difficoltà di sopravvivenza nei primi anni di crescita</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r>
              <a:tr h="350520">
                <a:tc vMerge="1">
                  <a:txBody>
                    <a:bodyPr/>
                    <a:lstStyle/>
                    <a:p>
                      <a:endParaRPr lang="it-IT"/>
                    </a:p>
                  </a:txBody>
                  <a:tcPr/>
                </a:tc>
                <a:tc>
                  <a:txBody>
                    <a:bodyPr/>
                    <a:lstStyle/>
                    <a:p>
                      <a:pPr algn="ctr">
                        <a:lnSpc>
                          <a:spcPct val="115000"/>
                        </a:lnSpc>
                        <a:spcAft>
                          <a:spcPts val="0"/>
                        </a:spcAft>
                      </a:pPr>
                      <a:r>
                        <a:rPr lang="it-IT" sz="1000">
                          <a:effectLst/>
                        </a:rPr>
                        <a:t>Buona propensione da parte delle imprese ad acquisire i risultati dell’innovazione sviluppati all’esterno</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000">
                          <a:effectLst/>
                        </a:rPr>
                        <a:t> </a:t>
                      </a:r>
                      <a:endParaRPr lang="it-IT" sz="1100">
                        <a:effectLst/>
                        <a:latin typeface="Calibri" panose="020F0502020204030204" pitchFamily="34" charset="0"/>
                        <a:ea typeface="MS Mincho"/>
                        <a:cs typeface="Times New Roman" panose="02020603050405020304" pitchFamily="18" charset="0"/>
                      </a:endParaRPr>
                    </a:p>
                  </a:txBody>
                  <a:tcPr marL="44450" marR="44450" marT="0" marB="0" anchor="ctr"/>
                </a:tc>
              </a:tr>
              <a:tr h="1927860">
                <a:tc vMerge="1">
                  <a:txBody>
                    <a:bodyPr/>
                    <a:lstStyle/>
                    <a:p>
                      <a:endParaRPr lang="it-IT"/>
                    </a:p>
                  </a:txBody>
                  <a:tcPr/>
                </a:tc>
                <a:tc gridSpan="2">
                  <a:txBody>
                    <a:bodyPr/>
                    <a:lstStyle/>
                    <a:p>
                      <a:pPr algn="just">
                        <a:lnSpc>
                          <a:spcPct val="115000"/>
                        </a:lnSpc>
                        <a:spcAft>
                          <a:spcPts val="0"/>
                        </a:spcAft>
                      </a:pPr>
                      <a:r>
                        <a:rPr lang="it-IT" sz="1000" dirty="0">
                          <a:effectLst/>
                        </a:rPr>
                        <a:t>Suggerimenti: </a:t>
                      </a:r>
                      <a:r>
                        <a:rPr lang="it-IT" sz="1000" dirty="0" smtClean="0">
                          <a:effectLst/>
                        </a:rPr>
                        <a:t>sostenere </a:t>
                      </a:r>
                      <a:r>
                        <a:rPr lang="it-IT" sz="1000" dirty="0">
                          <a:effectLst/>
                        </a:rPr>
                        <a:t>le start-up innovative e gli spin off nei primi anni del loro sviluppo, con strumenti finanziari (venture capital) e di formazione imprenditoriale ed analisi del mercato/</a:t>
                      </a:r>
                      <a:r>
                        <a:rPr lang="it-IT" sz="1000" dirty="0" err="1">
                          <a:effectLst/>
                        </a:rPr>
                        <a:t>scouting</a:t>
                      </a:r>
                      <a:r>
                        <a:rPr lang="it-IT" sz="1000" dirty="0">
                          <a:effectLst/>
                        </a:rPr>
                        <a:t> tecnologico.  </a:t>
                      </a:r>
                      <a:endParaRPr lang="it-IT" sz="1000" dirty="0" smtClean="0">
                        <a:effectLst/>
                      </a:endParaRPr>
                    </a:p>
                    <a:p>
                      <a:pPr algn="just">
                        <a:lnSpc>
                          <a:spcPct val="115000"/>
                        </a:lnSpc>
                        <a:spcAft>
                          <a:spcPts val="0"/>
                        </a:spcAft>
                      </a:pPr>
                      <a:r>
                        <a:rPr lang="it-IT" sz="1000" dirty="0" smtClean="0">
                          <a:effectLst/>
                        </a:rPr>
                        <a:t>Maggiore </a:t>
                      </a:r>
                      <a:r>
                        <a:rPr lang="it-IT" sz="1000" dirty="0">
                          <a:effectLst/>
                        </a:rPr>
                        <a:t>diffusione di start-up/spin off, sia con strumenti finanziari e patrimoniali, sia con incubatori e strutture di </a:t>
                      </a:r>
                      <a:r>
                        <a:rPr lang="it-IT" sz="1000" dirty="0" err="1">
                          <a:effectLst/>
                        </a:rPr>
                        <a:t>coworking</a:t>
                      </a:r>
                      <a:r>
                        <a:rPr lang="it-IT" sz="1000" dirty="0">
                          <a:effectLst/>
                        </a:rPr>
                        <a:t> attrezzate, sia con specifici incentivi per la collaborazione con la ricerca pubblica. </a:t>
                      </a:r>
                      <a:endParaRPr lang="it-IT" sz="1000" dirty="0" smtClean="0">
                        <a:effectLst/>
                      </a:endParaRPr>
                    </a:p>
                    <a:p>
                      <a:pPr algn="just">
                        <a:lnSpc>
                          <a:spcPct val="115000"/>
                        </a:lnSpc>
                        <a:spcAft>
                          <a:spcPts val="0"/>
                        </a:spcAft>
                      </a:pPr>
                      <a:r>
                        <a:rPr lang="it-IT" sz="1000" dirty="0" smtClean="0">
                          <a:effectLst/>
                        </a:rPr>
                        <a:t>La </a:t>
                      </a:r>
                      <a:r>
                        <a:rPr lang="it-IT" sz="1000" dirty="0">
                          <a:effectLst/>
                        </a:rPr>
                        <a:t>ricerca pubblica dovrebbe cercare di trascinare quella </a:t>
                      </a:r>
                      <a:r>
                        <a:rPr lang="it-IT" sz="1000" dirty="0" smtClean="0">
                          <a:effectLst/>
                        </a:rPr>
                        <a:t>privata ad es. su tecnologie </a:t>
                      </a:r>
                      <a:r>
                        <a:rPr lang="it-IT" sz="1000" dirty="0">
                          <a:effectLst/>
                        </a:rPr>
                        <a:t>abilitanti identificate dalla Ue e connessi, a livello applicativo, con le principali vocazioni produttive del territorio, </a:t>
                      </a:r>
                      <a:r>
                        <a:rPr lang="it-IT" sz="1000" dirty="0" smtClean="0">
                          <a:effectLst/>
                        </a:rPr>
                        <a:t>anche </a:t>
                      </a:r>
                      <a:r>
                        <a:rPr lang="it-IT" sz="1000" dirty="0">
                          <a:effectLst/>
                        </a:rPr>
                        <a:t>con strumenti quali il </a:t>
                      </a:r>
                      <a:r>
                        <a:rPr lang="it-IT" sz="1000" dirty="0" err="1">
                          <a:effectLst/>
                        </a:rPr>
                        <a:t>precommercial</a:t>
                      </a:r>
                      <a:r>
                        <a:rPr lang="it-IT" sz="1000" dirty="0">
                          <a:effectLst/>
                        </a:rPr>
                        <a:t> public </a:t>
                      </a:r>
                      <a:r>
                        <a:rPr lang="it-IT" sz="1000" dirty="0" err="1">
                          <a:effectLst/>
                        </a:rPr>
                        <a:t>procurement</a:t>
                      </a:r>
                      <a:r>
                        <a:rPr lang="it-IT" sz="1000" dirty="0">
                          <a:effectLst/>
                        </a:rPr>
                        <a:t>. </a:t>
                      </a:r>
                      <a:endParaRPr lang="it-IT" sz="1100" dirty="0">
                        <a:effectLst/>
                        <a:latin typeface="Calibri" panose="020F0502020204030204" pitchFamily="34" charset="0"/>
                        <a:ea typeface="MS Mincho"/>
                        <a:cs typeface="Times New Roman" panose="02020603050405020304" pitchFamily="18" charset="0"/>
                      </a:endParaRPr>
                    </a:p>
                  </a:txBody>
                  <a:tcPr marL="44450" marR="44450" marT="0" marB="0" anchor="ctr"/>
                </a:tc>
                <a:tc hMerge="1">
                  <a:txBody>
                    <a:bodyPr/>
                    <a:lstStyle/>
                    <a:p>
                      <a:endParaRPr lang="it-IT"/>
                    </a:p>
                  </a:txBody>
                  <a:tcPr/>
                </a:tc>
              </a:tr>
            </a:tbl>
          </a:graphicData>
        </a:graphic>
      </p:graphicFrame>
    </p:spTree>
    <p:extLst>
      <p:ext uri="{BB962C8B-B14F-4D97-AF65-F5344CB8AC3E}">
        <p14:creationId xmlns:p14="http://schemas.microsoft.com/office/powerpoint/2010/main" val="2508945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sultati immagini per europ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2263"/>
            <a:ext cx="693631" cy="69363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635897" y="165150"/>
            <a:ext cx="5376476" cy="400110"/>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SWOT COMPLESSIVA E SPUNTI DI RIFLESSIONE</a:t>
            </a:r>
            <a:endParaRPr lang="it-IT" sz="2000" b="1" dirty="0">
              <a:solidFill>
                <a:schemeClr val="accent2">
                  <a:lumMod val="75000"/>
                </a:schemeClr>
              </a:solidFill>
              <a:cs typeface="Arial" panose="020B0604020202020204" pitchFamily="34" charset="0"/>
            </a:endParaRPr>
          </a:p>
        </p:txBody>
      </p:sp>
      <p:pic>
        <p:nvPicPr>
          <p:cNvPr id="6"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4045"/>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588286124"/>
              </p:ext>
            </p:extLst>
          </p:nvPr>
        </p:nvGraphicFramePr>
        <p:xfrm>
          <a:off x="20407" y="908722"/>
          <a:ext cx="8872072" cy="5067851"/>
        </p:xfrm>
        <a:graphic>
          <a:graphicData uri="http://schemas.openxmlformats.org/drawingml/2006/table">
            <a:tbl>
              <a:tblPr firstRow="1" firstCol="1" bandRow="1">
                <a:tableStyleId>{5C22544A-7EE6-4342-B048-85BDC9FD1C3A}</a:tableStyleId>
              </a:tblPr>
              <a:tblGrid>
                <a:gridCol w="854947"/>
                <a:gridCol w="6281747"/>
                <a:gridCol w="1735378"/>
              </a:tblGrid>
              <a:tr h="224160">
                <a:tc>
                  <a:txBody>
                    <a:bodyPr/>
                    <a:lstStyle/>
                    <a:p>
                      <a:pPr algn="l">
                        <a:lnSpc>
                          <a:spcPct val="115000"/>
                        </a:lnSpc>
                        <a:spcAft>
                          <a:spcPts val="0"/>
                        </a:spcAft>
                      </a:pPr>
                      <a:r>
                        <a:rPr lang="it-IT" sz="1400" dirty="0">
                          <a:effectLst/>
                        </a:rPr>
                        <a:t>Settori</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c>
                  <a:txBody>
                    <a:bodyPr/>
                    <a:lstStyle/>
                    <a:p>
                      <a:pPr algn="ctr">
                        <a:lnSpc>
                          <a:spcPct val="115000"/>
                        </a:lnSpc>
                        <a:spcAft>
                          <a:spcPts val="0"/>
                        </a:spcAft>
                      </a:pPr>
                      <a:r>
                        <a:rPr lang="it-IT" sz="1400">
                          <a:effectLst/>
                        </a:rPr>
                        <a:t>Punti di forza</a:t>
                      </a:r>
                      <a:endParaRPr lang="it-IT" sz="1400">
                        <a:effectLst/>
                        <a:latin typeface="Calibri" panose="020F0502020204030204" pitchFamily="34" charset="0"/>
                        <a:ea typeface="MS Mincho"/>
                        <a:cs typeface="Times New Roman" panose="02020603050405020304" pitchFamily="18" charset="0"/>
                      </a:endParaRPr>
                    </a:p>
                  </a:txBody>
                  <a:tcPr marL="35600" marR="35600" marT="0" marB="0" anchor="ctr"/>
                </a:tc>
                <a:tc>
                  <a:txBody>
                    <a:bodyPr/>
                    <a:lstStyle/>
                    <a:p>
                      <a:pPr algn="ctr">
                        <a:lnSpc>
                          <a:spcPct val="115000"/>
                        </a:lnSpc>
                        <a:spcAft>
                          <a:spcPts val="0"/>
                        </a:spcAft>
                      </a:pPr>
                      <a:r>
                        <a:rPr lang="it-IT" sz="1400">
                          <a:effectLst/>
                        </a:rPr>
                        <a:t>Punti di debolezza</a:t>
                      </a:r>
                      <a:endParaRPr lang="it-IT" sz="1400">
                        <a:effectLst/>
                        <a:latin typeface="Calibri" panose="020F0502020204030204" pitchFamily="34" charset="0"/>
                        <a:ea typeface="MS Mincho"/>
                        <a:cs typeface="Times New Roman" panose="02020603050405020304" pitchFamily="18" charset="0"/>
                      </a:endParaRPr>
                    </a:p>
                  </a:txBody>
                  <a:tcPr marL="35600" marR="35600" marT="0" marB="0" anchor="ctr"/>
                </a:tc>
              </a:tr>
              <a:tr h="1414910">
                <a:tc rowSpan="5">
                  <a:txBody>
                    <a:bodyPr/>
                    <a:lstStyle/>
                    <a:p>
                      <a:pPr algn="l">
                        <a:lnSpc>
                          <a:spcPct val="115000"/>
                        </a:lnSpc>
                        <a:spcAft>
                          <a:spcPts val="0"/>
                        </a:spcAft>
                      </a:pPr>
                      <a:r>
                        <a:rPr lang="it-IT" sz="1400" dirty="0">
                          <a:effectLst/>
                        </a:rPr>
                        <a:t>Turismo e cultura</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c>
                  <a:txBody>
                    <a:bodyPr/>
                    <a:lstStyle/>
                    <a:p>
                      <a:pPr algn="ctr">
                        <a:lnSpc>
                          <a:spcPct val="115000"/>
                        </a:lnSpc>
                        <a:spcAft>
                          <a:spcPts val="0"/>
                        </a:spcAft>
                      </a:pPr>
                      <a:r>
                        <a:rPr lang="it-IT" sz="1400" dirty="0">
                          <a:effectLst/>
                        </a:rPr>
                        <a:t>Il turismo è un settore con un peso rilevante nell’economia toscana</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c>
                  <a:txBody>
                    <a:bodyPr/>
                    <a:lstStyle/>
                    <a:p>
                      <a:pPr algn="ctr">
                        <a:lnSpc>
                          <a:spcPct val="115000"/>
                        </a:lnSpc>
                        <a:spcAft>
                          <a:spcPts val="0"/>
                        </a:spcAft>
                      </a:pPr>
                      <a:r>
                        <a:rPr lang="it-IT" sz="1400" dirty="0" smtClean="0">
                          <a:effectLst/>
                        </a:rPr>
                        <a:t>Produttività </a:t>
                      </a:r>
                      <a:r>
                        <a:rPr lang="it-IT" sz="1400" dirty="0">
                          <a:effectLst/>
                        </a:rPr>
                        <a:t>del lavoro nel settore turistico, pur </a:t>
                      </a:r>
                      <a:r>
                        <a:rPr lang="it-IT" sz="1400" dirty="0" smtClean="0">
                          <a:effectLst/>
                        </a:rPr>
                        <a:t>superiore </a:t>
                      </a:r>
                      <a:r>
                        <a:rPr lang="it-IT" sz="1400" dirty="0">
                          <a:effectLst/>
                        </a:rPr>
                        <a:t>alla media nazionale, </a:t>
                      </a:r>
                      <a:r>
                        <a:rPr lang="it-IT" sz="1400" dirty="0" smtClean="0">
                          <a:effectLst/>
                        </a:rPr>
                        <a:t>in </a:t>
                      </a:r>
                      <a:r>
                        <a:rPr lang="it-IT" sz="1400" dirty="0">
                          <a:effectLst/>
                        </a:rPr>
                        <a:t>flessione negli ultimi dieci anni. </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r>
              <a:tr h="1176760">
                <a:tc vMerge="1">
                  <a:txBody>
                    <a:bodyPr/>
                    <a:lstStyle/>
                    <a:p>
                      <a:endParaRPr lang="it-IT"/>
                    </a:p>
                  </a:txBody>
                  <a:tcPr/>
                </a:tc>
                <a:tc>
                  <a:txBody>
                    <a:bodyPr/>
                    <a:lstStyle/>
                    <a:p>
                      <a:pPr algn="ctr">
                        <a:lnSpc>
                          <a:spcPct val="115000"/>
                        </a:lnSpc>
                        <a:spcAft>
                          <a:spcPts val="0"/>
                        </a:spcAft>
                      </a:pPr>
                      <a:r>
                        <a:rPr lang="it-IT" sz="1400" dirty="0" smtClean="0">
                          <a:effectLst/>
                        </a:rPr>
                        <a:t>Buon aumento flussi </a:t>
                      </a:r>
                      <a:r>
                        <a:rPr lang="it-IT" sz="1400" dirty="0">
                          <a:effectLst/>
                        </a:rPr>
                        <a:t>turistici in ingresso</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c>
                  <a:txBody>
                    <a:bodyPr/>
                    <a:lstStyle/>
                    <a:p>
                      <a:pPr algn="ctr">
                        <a:lnSpc>
                          <a:spcPct val="115000"/>
                        </a:lnSpc>
                        <a:spcAft>
                          <a:spcPts val="0"/>
                        </a:spcAft>
                      </a:pPr>
                      <a:r>
                        <a:rPr lang="it-IT" sz="1400" dirty="0">
                          <a:effectLst/>
                        </a:rPr>
                        <a:t>Fuori dalle aree forti, </a:t>
                      </a:r>
                      <a:r>
                        <a:rPr lang="it-IT" sz="1400" dirty="0" smtClean="0">
                          <a:effectLst/>
                        </a:rPr>
                        <a:t> </a:t>
                      </a:r>
                      <a:r>
                        <a:rPr lang="it-IT" sz="1400" dirty="0">
                          <a:effectLst/>
                        </a:rPr>
                        <a:t>valorizzazione del patrimonio culturale ed </a:t>
                      </a:r>
                      <a:r>
                        <a:rPr lang="it-IT" sz="1400" dirty="0" smtClean="0">
                          <a:effectLst/>
                        </a:rPr>
                        <a:t>artistico </a:t>
                      </a:r>
                      <a:r>
                        <a:rPr lang="it-IT" sz="1400" dirty="0">
                          <a:effectLst/>
                        </a:rPr>
                        <a:t>non essere delle migliori</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r>
              <a:tr h="462310">
                <a:tc vMerge="1">
                  <a:txBody>
                    <a:bodyPr/>
                    <a:lstStyle/>
                    <a:p>
                      <a:endParaRPr lang="it-IT"/>
                    </a:p>
                  </a:txBody>
                  <a:tcPr/>
                </a:tc>
                <a:tc>
                  <a:txBody>
                    <a:bodyPr/>
                    <a:lstStyle/>
                    <a:p>
                      <a:pPr algn="ctr">
                        <a:lnSpc>
                          <a:spcPct val="115000"/>
                        </a:lnSpc>
                        <a:spcAft>
                          <a:spcPts val="0"/>
                        </a:spcAft>
                      </a:pPr>
                      <a:r>
                        <a:rPr lang="it-IT" sz="1400" dirty="0">
                          <a:effectLst/>
                        </a:rPr>
                        <a:t>Il presidio delle aree “forti” della regione sulla filiera culturale ed artistica del settore è rilevante (le aree forti sono Pisa, Firenze, Arezzo, Siena)</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c>
                  <a:txBody>
                    <a:bodyPr/>
                    <a:lstStyle/>
                    <a:p>
                      <a:pPr algn="ctr">
                        <a:lnSpc>
                          <a:spcPct val="115000"/>
                        </a:lnSpc>
                        <a:spcAft>
                          <a:spcPts val="0"/>
                        </a:spcAft>
                      </a:pPr>
                      <a:r>
                        <a:rPr lang="it-IT" sz="1400">
                          <a:effectLst/>
                        </a:rPr>
                        <a:t> </a:t>
                      </a:r>
                      <a:endParaRPr lang="it-IT" sz="1400">
                        <a:effectLst/>
                        <a:latin typeface="Calibri" panose="020F0502020204030204" pitchFamily="34" charset="0"/>
                        <a:ea typeface="MS Mincho"/>
                        <a:cs typeface="Times New Roman" panose="02020603050405020304" pitchFamily="18" charset="0"/>
                      </a:endParaRPr>
                    </a:p>
                  </a:txBody>
                  <a:tcPr marL="35600" marR="35600" marT="0" marB="0" anchor="ctr"/>
                </a:tc>
              </a:tr>
              <a:tr h="284371">
                <a:tc vMerge="1">
                  <a:txBody>
                    <a:bodyPr/>
                    <a:lstStyle/>
                    <a:p>
                      <a:endParaRPr lang="it-IT"/>
                    </a:p>
                  </a:txBody>
                  <a:tcPr/>
                </a:tc>
                <a:tc>
                  <a:txBody>
                    <a:bodyPr/>
                    <a:lstStyle/>
                    <a:p>
                      <a:pPr algn="ctr">
                        <a:lnSpc>
                          <a:spcPct val="115000"/>
                        </a:lnSpc>
                        <a:spcAft>
                          <a:spcPts val="0"/>
                        </a:spcAft>
                      </a:pPr>
                      <a:r>
                        <a:rPr lang="it-IT" sz="1400" dirty="0">
                          <a:effectLst/>
                        </a:rPr>
                        <a:t>I livelli di destagionalizzazione dei flussi turistici sono superiori alla media nazionale</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c>
                  <a:txBody>
                    <a:bodyPr/>
                    <a:lstStyle/>
                    <a:p>
                      <a:pPr algn="ctr">
                        <a:lnSpc>
                          <a:spcPct val="115000"/>
                        </a:lnSpc>
                        <a:spcAft>
                          <a:spcPts val="0"/>
                        </a:spcAft>
                      </a:pPr>
                      <a:r>
                        <a:rPr lang="it-IT" sz="1400">
                          <a:effectLst/>
                        </a:rPr>
                        <a:t> </a:t>
                      </a:r>
                      <a:endParaRPr lang="it-IT" sz="1400">
                        <a:effectLst/>
                        <a:latin typeface="Calibri" panose="020F0502020204030204" pitchFamily="34" charset="0"/>
                        <a:ea typeface="MS Mincho"/>
                        <a:cs typeface="Times New Roman" panose="02020603050405020304" pitchFamily="18" charset="0"/>
                      </a:endParaRPr>
                    </a:p>
                  </a:txBody>
                  <a:tcPr marL="35600" marR="35600" marT="0" marB="0" anchor="ctr"/>
                </a:tc>
              </a:tr>
              <a:tr h="1406040">
                <a:tc vMerge="1">
                  <a:txBody>
                    <a:bodyPr/>
                    <a:lstStyle/>
                    <a:p>
                      <a:endParaRPr lang="it-IT"/>
                    </a:p>
                  </a:txBody>
                  <a:tcPr/>
                </a:tc>
                <a:tc gridSpan="2">
                  <a:txBody>
                    <a:bodyPr/>
                    <a:lstStyle/>
                    <a:p>
                      <a:pPr algn="ctr">
                        <a:lnSpc>
                          <a:spcPct val="115000"/>
                        </a:lnSpc>
                        <a:spcAft>
                          <a:spcPts val="0"/>
                        </a:spcAft>
                      </a:pPr>
                      <a:r>
                        <a:rPr lang="it-IT" sz="1400" dirty="0">
                          <a:effectLst/>
                        </a:rPr>
                        <a:t>Suggerimenti: </a:t>
                      </a:r>
                      <a:r>
                        <a:rPr lang="it-IT" sz="1400" dirty="0" smtClean="0">
                          <a:effectLst/>
                        </a:rPr>
                        <a:t>maggiore </a:t>
                      </a:r>
                      <a:r>
                        <a:rPr lang="it-IT" sz="1400" dirty="0">
                          <a:effectLst/>
                        </a:rPr>
                        <a:t>sforzo di valorizzazione della filiera culturale </a:t>
                      </a:r>
                      <a:r>
                        <a:rPr lang="it-IT" sz="1400" dirty="0" smtClean="0">
                          <a:effectLst/>
                        </a:rPr>
                        <a:t>in </a:t>
                      </a:r>
                      <a:r>
                        <a:rPr lang="it-IT" sz="1400" dirty="0">
                          <a:effectLst/>
                        </a:rPr>
                        <a:t>aree “sotto-valorizzate” </a:t>
                      </a:r>
                      <a:r>
                        <a:rPr lang="it-IT" sz="1400" dirty="0" smtClean="0">
                          <a:effectLst/>
                        </a:rPr>
                        <a:t>(Grosseto</a:t>
                      </a:r>
                      <a:r>
                        <a:rPr lang="it-IT" sz="1400" dirty="0">
                          <a:effectLst/>
                        </a:rPr>
                        <a:t>, Livorno, Lucca, Pistoia) sia con interventi </a:t>
                      </a:r>
                      <a:r>
                        <a:rPr lang="it-IT" sz="1400" dirty="0" smtClean="0">
                          <a:effectLst/>
                        </a:rPr>
                        <a:t>sia </a:t>
                      </a:r>
                      <a:r>
                        <a:rPr lang="it-IT" sz="1400" dirty="0">
                          <a:effectLst/>
                        </a:rPr>
                        <a:t>con </a:t>
                      </a:r>
                      <a:r>
                        <a:rPr lang="it-IT" sz="1400" dirty="0" smtClean="0">
                          <a:effectLst/>
                        </a:rPr>
                        <a:t>strutturali </a:t>
                      </a:r>
                      <a:r>
                        <a:rPr lang="it-IT" sz="1400" dirty="0">
                          <a:effectLst/>
                        </a:rPr>
                        <a:t>(restauro e ristrutturazione di beni o siti, utilizzo di strumenti multimediali di </a:t>
                      </a:r>
                      <a:r>
                        <a:rPr lang="it-IT" sz="1400" dirty="0" smtClean="0">
                          <a:effectLst/>
                        </a:rPr>
                        <a:t>fruizione, </a:t>
                      </a:r>
                      <a:r>
                        <a:rPr lang="it-IT" sz="1400" dirty="0">
                          <a:effectLst/>
                        </a:rPr>
                        <a:t>formazione degli operatori, interventi di “ultimo miglio</a:t>
                      </a:r>
                      <a:r>
                        <a:rPr lang="it-IT" sz="1400" dirty="0" smtClean="0">
                          <a:effectLst/>
                        </a:rPr>
                        <a:t>”). </a:t>
                      </a:r>
                    </a:p>
                    <a:p>
                      <a:pPr algn="ctr">
                        <a:lnSpc>
                          <a:spcPct val="115000"/>
                        </a:lnSpc>
                        <a:spcAft>
                          <a:spcPts val="0"/>
                        </a:spcAft>
                      </a:pPr>
                      <a:r>
                        <a:rPr lang="it-IT" sz="1400" dirty="0" smtClean="0">
                          <a:effectLst/>
                        </a:rPr>
                        <a:t>L’offerta </a:t>
                      </a:r>
                      <a:r>
                        <a:rPr lang="it-IT" sz="1400" dirty="0">
                          <a:effectLst/>
                        </a:rPr>
                        <a:t>ricettiva andrebbe ristrutturata, </a:t>
                      </a:r>
                      <a:r>
                        <a:rPr lang="it-IT" sz="1400" dirty="0" smtClean="0">
                          <a:effectLst/>
                        </a:rPr>
                        <a:t>riducendo </a:t>
                      </a:r>
                      <a:r>
                        <a:rPr lang="it-IT" sz="1400" dirty="0">
                          <a:effectLst/>
                        </a:rPr>
                        <a:t>la presenza di </a:t>
                      </a:r>
                      <a:r>
                        <a:rPr lang="it-IT" sz="1400" dirty="0" smtClean="0">
                          <a:effectLst/>
                        </a:rPr>
                        <a:t>attività </a:t>
                      </a:r>
                      <a:r>
                        <a:rPr lang="it-IT" sz="1400" dirty="0">
                          <a:effectLst/>
                        </a:rPr>
                        <a:t>a scarsa prospettiva di </a:t>
                      </a:r>
                      <a:r>
                        <a:rPr lang="it-IT" sz="1400" dirty="0" smtClean="0">
                          <a:effectLst/>
                        </a:rPr>
                        <a:t>sviluppo. </a:t>
                      </a:r>
                      <a:endParaRPr lang="it-IT" sz="1400" dirty="0">
                        <a:effectLst/>
                        <a:latin typeface="Calibri" panose="020F0502020204030204" pitchFamily="34" charset="0"/>
                        <a:ea typeface="MS Mincho"/>
                        <a:cs typeface="Times New Roman" panose="02020603050405020304" pitchFamily="18" charset="0"/>
                      </a:endParaRPr>
                    </a:p>
                  </a:txBody>
                  <a:tcPr marL="35600" marR="35600" marT="0" marB="0" anchor="ctr"/>
                </a:tc>
                <a:tc hMerge="1">
                  <a:txBody>
                    <a:bodyPr/>
                    <a:lstStyle/>
                    <a:p>
                      <a:endParaRPr lang="it-IT"/>
                    </a:p>
                  </a:txBody>
                  <a:tcPr/>
                </a:tc>
              </a:tr>
            </a:tbl>
          </a:graphicData>
        </a:graphic>
      </p:graphicFrame>
    </p:spTree>
    <p:extLst>
      <p:ext uri="{BB962C8B-B14F-4D97-AF65-F5344CB8AC3E}">
        <p14:creationId xmlns:p14="http://schemas.microsoft.com/office/powerpoint/2010/main" val="1677255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sultati immagini per europ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2263"/>
            <a:ext cx="693631" cy="69363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635897" y="165150"/>
            <a:ext cx="5376476" cy="400110"/>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SWOT COMPLESSIVA E SPUNTI DI RIFLESSIONE</a:t>
            </a:r>
            <a:endParaRPr lang="it-IT" sz="2000" b="1" dirty="0">
              <a:solidFill>
                <a:schemeClr val="accent2">
                  <a:lumMod val="75000"/>
                </a:schemeClr>
              </a:solidFill>
              <a:cs typeface="Arial" panose="020B0604020202020204" pitchFamily="34" charset="0"/>
            </a:endParaRPr>
          </a:p>
        </p:txBody>
      </p:sp>
      <p:pic>
        <p:nvPicPr>
          <p:cNvPr id="6"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4045"/>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la 2"/>
          <p:cNvGraphicFramePr>
            <a:graphicFrameLocks noGrp="1"/>
          </p:cNvGraphicFramePr>
          <p:nvPr>
            <p:extLst>
              <p:ext uri="{D42A27DB-BD31-4B8C-83A1-F6EECF244321}">
                <p14:modId xmlns:p14="http://schemas.microsoft.com/office/powerpoint/2010/main" val="369127790"/>
              </p:ext>
            </p:extLst>
          </p:nvPr>
        </p:nvGraphicFramePr>
        <p:xfrm>
          <a:off x="468422" y="1196753"/>
          <a:ext cx="8424058" cy="4756540"/>
        </p:xfrm>
        <a:graphic>
          <a:graphicData uri="http://schemas.openxmlformats.org/drawingml/2006/table">
            <a:tbl>
              <a:tblPr firstRow="1" firstCol="1" bandRow="1">
                <a:tableStyleId>{5C22544A-7EE6-4342-B048-85BDC9FD1C3A}</a:tableStyleId>
              </a:tblPr>
              <a:tblGrid>
                <a:gridCol w="1871330"/>
                <a:gridCol w="4904982"/>
                <a:gridCol w="1647746"/>
              </a:tblGrid>
              <a:tr h="234852">
                <a:tc>
                  <a:txBody>
                    <a:bodyPr/>
                    <a:lstStyle/>
                    <a:p>
                      <a:pPr algn="l">
                        <a:lnSpc>
                          <a:spcPct val="115000"/>
                        </a:lnSpc>
                        <a:spcAft>
                          <a:spcPts val="0"/>
                        </a:spcAft>
                      </a:pPr>
                      <a:r>
                        <a:rPr lang="it-IT" sz="1400" dirty="0">
                          <a:effectLst/>
                        </a:rPr>
                        <a:t>Settori</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Punti di forza</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Punti di debolezza</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r>
              <a:tr h="1160466">
                <a:tc rowSpan="3">
                  <a:txBody>
                    <a:bodyPr/>
                    <a:lstStyle/>
                    <a:p>
                      <a:pPr algn="l">
                        <a:lnSpc>
                          <a:spcPct val="115000"/>
                        </a:lnSpc>
                        <a:spcAft>
                          <a:spcPts val="0"/>
                        </a:spcAft>
                      </a:pPr>
                      <a:r>
                        <a:rPr lang="it-IT" sz="1400" dirty="0">
                          <a:effectLst/>
                        </a:rPr>
                        <a:t>Internazionalizzazione</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dirty="0" smtClean="0">
                          <a:effectLst/>
                        </a:rPr>
                        <a:t>Molto </a:t>
                      </a:r>
                      <a:r>
                        <a:rPr lang="it-IT" sz="1400" dirty="0">
                          <a:effectLst/>
                        </a:rPr>
                        <a:t>competitiva sui mercati esteri, e la sua proiezione commerciale internazionale è in crescita</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dirty="0" smtClean="0">
                          <a:effectLst/>
                        </a:rPr>
                        <a:t>Export </a:t>
                      </a:r>
                      <a:r>
                        <a:rPr lang="it-IT" sz="1400" dirty="0">
                          <a:effectLst/>
                        </a:rPr>
                        <a:t>mix </a:t>
                      </a:r>
                      <a:r>
                        <a:rPr lang="it-IT" sz="1400" dirty="0" smtClean="0">
                          <a:effectLst/>
                        </a:rPr>
                        <a:t>poco orientato </a:t>
                      </a:r>
                      <a:r>
                        <a:rPr lang="it-IT" sz="1400" dirty="0">
                          <a:effectLst/>
                        </a:rPr>
                        <a:t>verso settori a medio/alto </a:t>
                      </a:r>
                      <a:r>
                        <a:rPr lang="it-IT" sz="1400" dirty="0" err="1" smtClean="0">
                          <a:effectLst/>
                        </a:rPr>
                        <a:t>know</a:t>
                      </a:r>
                      <a:r>
                        <a:rPr lang="it-IT" sz="1400" dirty="0" smtClean="0">
                          <a:effectLst/>
                        </a:rPr>
                        <a:t> </a:t>
                      </a:r>
                      <a:r>
                        <a:rPr lang="it-IT" sz="1400" dirty="0" err="1">
                          <a:effectLst/>
                        </a:rPr>
                        <a:t>how</a:t>
                      </a:r>
                      <a:r>
                        <a:rPr lang="it-IT" sz="1400" dirty="0">
                          <a:effectLst/>
                        </a:rPr>
                        <a:t> tecnologico</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r>
              <a:tr h="1395318">
                <a:tc vMerge="1">
                  <a:txBody>
                    <a:bodyPr/>
                    <a:lstStyle/>
                    <a:p>
                      <a:endParaRPr lang="it-IT"/>
                    </a:p>
                  </a:txBody>
                  <a:tcPr/>
                </a:tc>
                <a:tc>
                  <a:txBody>
                    <a:bodyPr/>
                    <a:lstStyle/>
                    <a:p>
                      <a:pPr algn="ctr">
                        <a:lnSpc>
                          <a:spcPct val="115000"/>
                        </a:lnSpc>
                        <a:spcAft>
                          <a:spcPts val="0"/>
                        </a:spcAft>
                      </a:pPr>
                      <a:r>
                        <a:rPr lang="it-IT" sz="1400" dirty="0">
                          <a:effectLst/>
                        </a:rPr>
                        <a:t>Alcuni poli di impresa a capitale anche internazionali (ad es. nel farmaceutico) sono di eccellenza</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dirty="0">
                          <a:effectLst/>
                        </a:rPr>
                        <a:t>La capacità di attrazione di capitale produttivo extraregionale </a:t>
                      </a:r>
                      <a:r>
                        <a:rPr lang="it-IT" sz="1400" dirty="0" smtClean="0">
                          <a:effectLst/>
                        </a:rPr>
                        <a:t>non </a:t>
                      </a:r>
                      <a:r>
                        <a:rPr lang="it-IT" sz="1400" dirty="0">
                          <a:effectLst/>
                        </a:rPr>
                        <a:t>ancora all’altezza delle potenzialità </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r>
              <a:tr h="1851512">
                <a:tc vMerge="1">
                  <a:txBody>
                    <a:bodyPr/>
                    <a:lstStyle/>
                    <a:p>
                      <a:endParaRPr lang="it-IT"/>
                    </a:p>
                  </a:txBody>
                  <a:tcPr/>
                </a:tc>
                <a:tc gridSpan="2">
                  <a:txBody>
                    <a:bodyPr/>
                    <a:lstStyle/>
                    <a:p>
                      <a:pPr algn="ctr">
                        <a:lnSpc>
                          <a:spcPct val="115000"/>
                        </a:lnSpc>
                        <a:spcAft>
                          <a:spcPts val="0"/>
                        </a:spcAft>
                      </a:pPr>
                      <a:r>
                        <a:rPr lang="it-IT" sz="1400" dirty="0">
                          <a:effectLst/>
                        </a:rPr>
                        <a:t>Suggerimenti: </a:t>
                      </a:r>
                      <a:r>
                        <a:rPr lang="it-IT" sz="1400" dirty="0" smtClean="0">
                          <a:effectLst/>
                        </a:rPr>
                        <a:t>pacchetti localizzativi per </a:t>
                      </a:r>
                      <a:r>
                        <a:rPr lang="it-IT" sz="1400" dirty="0">
                          <a:effectLst/>
                        </a:rPr>
                        <a:t>insediare nuovi investimenti diretti esterni, prioritariamente di tipo </a:t>
                      </a:r>
                      <a:r>
                        <a:rPr lang="it-IT" sz="1400" dirty="0" err="1">
                          <a:effectLst/>
                        </a:rPr>
                        <a:t>greenfield</a:t>
                      </a:r>
                      <a:r>
                        <a:rPr lang="it-IT" sz="1400" dirty="0">
                          <a:effectLst/>
                        </a:rPr>
                        <a:t>, </a:t>
                      </a:r>
                      <a:r>
                        <a:rPr lang="it-IT" sz="1400" dirty="0" smtClean="0">
                          <a:effectLst/>
                        </a:rPr>
                        <a:t>selezionando </a:t>
                      </a:r>
                      <a:r>
                        <a:rPr lang="it-IT" sz="1400" dirty="0">
                          <a:effectLst/>
                        </a:rPr>
                        <a:t>investitori che operino su anelli non presenti delle filiere di specializzazione dell’economia locale. </a:t>
                      </a:r>
                      <a:endParaRPr lang="it-IT" sz="1400" dirty="0" smtClean="0">
                        <a:effectLst/>
                      </a:endParaRPr>
                    </a:p>
                    <a:p>
                      <a:pPr algn="ctr">
                        <a:lnSpc>
                          <a:spcPct val="115000"/>
                        </a:lnSpc>
                        <a:spcAft>
                          <a:spcPts val="0"/>
                        </a:spcAft>
                      </a:pPr>
                      <a:r>
                        <a:rPr lang="it-IT" sz="1400" dirty="0" smtClean="0">
                          <a:effectLst/>
                        </a:rPr>
                        <a:t>Politica </a:t>
                      </a:r>
                      <a:r>
                        <a:rPr lang="it-IT" sz="1400" dirty="0">
                          <a:effectLst/>
                        </a:rPr>
                        <a:t>industriale mirata a creare vantaggi competitivi specifici per l’insediamento di imprese ad alta tecnologia, o per lo sviluppo di un tessuto endogeno di imprese </a:t>
                      </a:r>
                      <a:r>
                        <a:rPr lang="it-IT" sz="1400" dirty="0" smtClean="0">
                          <a:effectLst/>
                        </a:rPr>
                        <a:t>hi-tech </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hMerge="1">
                  <a:txBody>
                    <a:bodyPr/>
                    <a:lstStyle/>
                    <a:p>
                      <a:endParaRPr lang="it-IT"/>
                    </a:p>
                  </a:txBody>
                  <a:tcPr/>
                </a:tc>
              </a:tr>
            </a:tbl>
          </a:graphicData>
        </a:graphic>
      </p:graphicFrame>
    </p:spTree>
    <p:extLst>
      <p:ext uri="{BB962C8B-B14F-4D97-AF65-F5344CB8AC3E}">
        <p14:creationId xmlns:p14="http://schemas.microsoft.com/office/powerpoint/2010/main" val="321778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sultati immagini per europ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52263"/>
            <a:ext cx="693631" cy="69363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635897" y="165150"/>
            <a:ext cx="5376476" cy="400110"/>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SWOT COMPLESSIVA E SPUNTI DI RIFLESSIONE</a:t>
            </a:r>
            <a:endParaRPr lang="it-IT" sz="2000" b="1" dirty="0">
              <a:solidFill>
                <a:schemeClr val="accent2">
                  <a:lumMod val="75000"/>
                </a:schemeClr>
              </a:solidFill>
              <a:cs typeface="Arial" panose="020B0604020202020204" pitchFamily="34" charset="0"/>
            </a:endParaRPr>
          </a:p>
        </p:txBody>
      </p:sp>
      <p:pic>
        <p:nvPicPr>
          <p:cNvPr id="6"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4045"/>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965703172"/>
              </p:ext>
            </p:extLst>
          </p:nvPr>
        </p:nvGraphicFramePr>
        <p:xfrm>
          <a:off x="472845" y="1350670"/>
          <a:ext cx="7886701" cy="3175318"/>
        </p:xfrm>
        <a:graphic>
          <a:graphicData uri="http://schemas.openxmlformats.org/drawingml/2006/table">
            <a:tbl>
              <a:tblPr firstRow="1" firstCol="1" bandRow="1">
                <a:tableStyleId>{5C22544A-7EE6-4342-B048-85BDC9FD1C3A}</a:tableStyleId>
              </a:tblPr>
              <a:tblGrid>
                <a:gridCol w="1506867"/>
                <a:gridCol w="4392488"/>
                <a:gridCol w="1987346"/>
              </a:tblGrid>
              <a:tr h="175260">
                <a:tc>
                  <a:txBody>
                    <a:bodyPr/>
                    <a:lstStyle/>
                    <a:p>
                      <a:pPr algn="l">
                        <a:lnSpc>
                          <a:spcPct val="115000"/>
                        </a:lnSpc>
                        <a:spcAft>
                          <a:spcPts val="0"/>
                        </a:spcAft>
                      </a:pPr>
                      <a:r>
                        <a:rPr lang="it-IT" sz="1400" dirty="0">
                          <a:effectLst/>
                        </a:rPr>
                        <a:t>Settori</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Punti di forza</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Punti di debolezza</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r>
              <a:tr h="525780">
                <a:tc rowSpan="4">
                  <a:txBody>
                    <a:bodyPr/>
                    <a:lstStyle/>
                    <a:p>
                      <a:pPr algn="l">
                        <a:lnSpc>
                          <a:spcPct val="115000"/>
                        </a:lnSpc>
                        <a:spcAft>
                          <a:spcPts val="0"/>
                        </a:spcAft>
                      </a:pPr>
                      <a:r>
                        <a:rPr lang="it-IT" sz="1400" dirty="0">
                          <a:effectLst/>
                        </a:rPr>
                        <a:t>Crisi e coesione sociale</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La capacità di creazione di occupazione è percepita positivamente</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La presenza di imprese coesive non è del tutto soddisfacente</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r>
              <a:tr h="876300">
                <a:tc vMerge="1">
                  <a:txBody>
                    <a:bodyPr/>
                    <a:lstStyle/>
                    <a:p>
                      <a:endParaRPr lang="it-IT"/>
                    </a:p>
                  </a:txBody>
                  <a:tcPr/>
                </a:tc>
                <a:tc>
                  <a:txBody>
                    <a:bodyPr/>
                    <a:lstStyle/>
                    <a:p>
                      <a:pPr algn="ctr">
                        <a:lnSpc>
                          <a:spcPct val="115000"/>
                        </a:lnSpc>
                        <a:spcAft>
                          <a:spcPts val="0"/>
                        </a:spcAft>
                      </a:pP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La qualità del lavoro non è percepita in misura distintivamente migliore rispetto alla media del Paese.</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r>
              <a:tr h="175260">
                <a:tc vMerge="1">
                  <a:txBody>
                    <a:bodyPr/>
                    <a:lstStyle/>
                    <a:p>
                      <a:endParaRPr lang="it-IT"/>
                    </a:p>
                  </a:txBody>
                  <a:tcPr/>
                </a:tc>
                <a:tc>
                  <a:txBody>
                    <a:bodyPr/>
                    <a:lstStyle/>
                    <a:p>
                      <a:pPr algn="ctr">
                        <a:lnSpc>
                          <a:spcPct val="115000"/>
                        </a:lnSpc>
                        <a:spcAft>
                          <a:spcPts val="0"/>
                        </a:spcAft>
                      </a:pPr>
                      <a:r>
                        <a:rPr lang="it-IT" sz="1400">
                          <a:effectLst/>
                        </a:rPr>
                        <a:t>La qualità delle reti relazionali e sociali è buona</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400">
                          <a:effectLst/>
                        </a:rPr>
                        <a:t> </a:t>
                      </a:r>
                      <a:endParaRPr lang="it-IT" sz="1400">
                        <a:effectLst/>
                        <a:latin typeface="Calibri" panose="020F0502020204030204" pitchFamily="34" charset="0"/>
                        <a:ea typeface="MS Mincho"/>
                        <a:cs typeface="Times New Roman" panose="02020603050405020304" pitchFamily="18" charset="0"/>
                      </a:endParaRPr>
                    </a:p>
                  </a:txBody>
                  <a:tcPr marL="44450" marR="44450" marT="0" marB="0" anchor="ctr"/>
                </a:tc>
              </a:tr>
              <a:tr h="525780">
                <a:tc vMerge="1">
                  <a:txBody>
                    <a:bodyPr/>
                    <a:lstStyle/>
                    <a:p>
                      <a:endParaRPr lang="it-IT"/>
                    </a:p>
                  </a:txBody>
                  <a:tcPr/>
                </a:tc>
                <a:tc gridSpan="2">
                  <a:txBody>
                    <a:bodyPr/>
                    <a:lstStyle/>
                    <a:p>
                      <a:pPr algn="ctr">
                        <a:lnSpc>
                          <a:spcPct val="115000"/>
                        </a:lnSpc>
                        <a:spcAft>
                          <a:spcPts val="0"/>
                        </a:spcAft>
                      </a:pPr>
                      <a:r>
                        <a:rPr lang="it-IT" sz="1400" dirty="0">
                          <a:effectLst/>
                        </a:rPr>
                        <a:t>Suggerimenti: </a:t>
                      </a:r>
                      <a:r>
                        <a:rPr lang="it-IT" sz="1400" dirty="0" smtClean="0">
                          <a:effectLst/>
                        </a:rPr>
                        <a:t>specifici </a:t>
                      </a:r>
                      <a:r>
                        <a:rPr lang="it-IT" sz="1400" dirty="0">
                          <a:effectLst/>
                        </a:rPr>
                        <a:t>incentivi all’adozione di certificazioni sociali e/o di progetti di welfare aziendale da parte delle imprese regionali, estendendo a più settori le buone pratiche già esistenti, al fine di aumentare la quota di imprese coesive. </a:t>
                      </a:r>
                      <a:endParaRPr lang="it-IT" sz="1400" dirty="0">
                        <a:effectLst/>
                        <a:latin typeface="Calibri" panose="020F0502020204030204" pitchFamily="34" charset="0"/>
                        <a:ea typeface="MS Mincho"/>
                        <a:cs typeface="Times New Roman" panose="02020603050405020304" pitchFamily="18" charset="0"/>
                      </a:endParaRPr>
                    </a:p>
                  </a:txBody>
                  <a:tcPr marL="44450" marR="44450" marT="0" marB="0" anchor="ctr"/>
                </a:tc>
                <a:tc hMerge="1">
                  <a:txBody>
                    <a:bodyPr/>
                    <a:lstStyle/>
                    <a:p>
                      <a:endParaRPr lang="it-IT"/>
                    </a:p>
                  </a:txBody>
                  <a:tcPr/>
                </a:tc>
              </a:tr>
            </a:tbl>
          </a:graphicData>
        </a:graphic>
      </p:graphicFrame>
    </p:spTree>
    <p:extLst>
      <p:ext uri="{BB962C8B-B14F-4D97-AF65-F5344CB8AC3E}">
        <p14:creationId xmlns:p14="http://schemas.microsoft.com/office/powerpoint/2010/main" val="3367332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40296" y="4196562"/>
            <a:ext cx="7077899" cy="707886"/>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400" dirty="0">
                <a:solidFill>
                  <a:schemeClr val="tx2">
                    <a:lumMod val="60000"/>
                    <a:lumOff val="40000"/>
                  </a:schemeClr>
                </a:solidFill>
                <a:cs typeface="Arial" panose="020B0604020202020204" pitchFamily="34" charset="0"/>
              </a:rPr>
              <a:t>Per richiedere le credenziali del Cruscotto Informativo</a:t>
            </a:r>
          </a:p>
          <a:p>
            <a:r>
              <a:rPr lang="it-IT" sz="1600" u="sng" dirty="0">
                <a:hlinkClick r:id="rId3"/>
              </a:rPr>
              <a:t>comunicazione.pongov14-20@agenziacoesione.gov.it</a:t>
            </a:r>
            <a:r>
              <a:rPr lang="it-IT" sz="1600" dirty="0"/>
              <a:t>  </a:t>
            </a:r>
          </a:p>
        </p:txBody>
      </p:sp>
      <p:sp>
        <p:nvSpPr>
          <p:cNvPr id="6" name="CasellaDiTesto 5"/>
          <p:cNvSpPr txBox="1"/>
          <p:nvPr/>
        </p:nvSpPr>
        <p:spPr>
          <a:xfrm>
            <a:off x="640296" y="2213605"/>
            <a:ext cx="7863407" cy="1692771"/>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400" dirty="0" smtClean="0">
                <a:solidFill>
                  <a:schemeClr val="tx2">
                    <a:lumMod val="60000"/>
                    <a:lumOff val="40000"/>
                  </a:schemeClr>
                </a:solidFill>
                <a:cs typeface="Arial" panose="020B0604020202020204" pitchFamily="34" charset="0"/>
              </a:rPr>
              <a:t>Per ulteriori informazioni</a:t>
            </a:r>
          </a:p>
          <a:p>
            <a:endParaRPr lang="it-IT" sz="1600" dirty="0" smtClean="0">
              <a:solidFill>
                <a:schemeClr val="tx2">
                  <a:lumMod val="60000"/>
                  <a:lumOff val="40000"/>
                </a:schemeClr>
              </a:solidFill>
              <a:cs typeface="Arial" panose="020B0604020202020204" pitchFamily="34" charset="0"/>
              <a:hlinkClick r:id=""/>
            </a:endParaRPr>
          </a:p>
          <a:p>
            <a:r>
              <a:rPr lang="it-IT" sz="1600" dirty="0" smtClean="0">
                <a:solidFill>
                  <a:schemeClr val="tx2">
                    <a:lumMod val="60000"/>
                    <a:lumOff val="40000"/>
                  </a:schemeClr>
                </a:solidFill>
                <a:cs typeface="Arial" panose="020B0604020202020204" pitchFamily="34" charset="0"/>
                <a:hlinkClick r:id=""/>
              </a:rPr>
              <a:t>http</a:t>
            </a:r>
            <a:r>
              <a:rPr lang="it-IT" sz="1600" dirty="0">
                <a:solidFill>
                  <a:schemeClr val="tx2">
                    <a:lumMod val="60000"/>
                    <a:lumOff val="40000"/>
                  </a:schemeClr>
                </a:solidFill>
                <a:cs typeface="Arial" panose="020B0604020202020204" pitchFamily="34" charset="0"/>
                <a:hlinkClick r:id="rId4"/>
              </a:rPr>
              <a:t>://www.unioncamere.gov.it/www.unioncamere.gov.it/P42A0C3673S145/sisprint.htm</a:t>
            </a:r>
            <a:endParaRPr lang="it-IT" sz="1600" dirty="0">
              <a:solidFill>
                <a:schemeClr val="tx2">
                  <a:lumMod val="60000"/>
                  <a:lumOff val="40000"/>
                </a:schemeClr>
              </a:solidFill>
              <a:cs typeface="Arial" panose="020B0604020202020204" pitchFamily="34" charset="0"/>
            </a:endParaRPr>
          </a:p>
          <a:p>
            <a:endParaRPr lang="it-IT" sz="1600" dirty="0">
              <a:solidFill>
                <a:schemeClr val="tx2">
                  <a:lumMod val="60000"/>
                  <a:lumOff val="40000"/>
                </a:schemeClr>
              </a:solidFill>
              <a:cs typeface="Arial" panose="020B0604020202020204" pitchFamily="34" charset="0"/>
            </a:endParaRPr>
          </a:p>
          <a:p>
            <a:r>
              <a:rPr lang="it-IT" sz="1600" dirty="0">
                <a:solidFill>
                  <a:schemeClr val="tx2">
                    <a:lumMod val="60000"/>
                    <a:lumOff val="40000"/>
                  </a:schemeClr>
                </a:solidFill>
                <a:cs typeface="Arial" panose="020B0604020202020204" pitchFamily="34" charset="0"/>
                <a:hlinkClick r:id="rId5"/>
              </a:rPr>
              <a:t>http://www.pongovernance1420.gov.it/it/progetto/sisprint/</a:t>
            </a:r>
            <a:endParaRPr lang="it-IT" sz="1600" dirty="0">
              <a:solidFill>
                <a:schemeClr val="tx2">
                  <a:lumMod val="60000"/>
                  <a:lumOff val="40000"/>
                </a:schemeClr>
              </a:solidFill>
              <a:cs typeface="Arial" panose="020B0604020202020204" pitchFamily="34" charset="0"/>
            </a:endParaRPr>
          </a:p>
          <a:p>
            <a:endParaRPr lang="it-IT" sz="1600" dirty="0" smtClean="0">
              <a:solidFill>
                <a:schemeClr val="tx2">
                  <a:lumMod val="60000"/>
                  <a:lumOff val="40000"/>
                </a:schemeClr>
              </a:solidFill>
              <a:cs typeface="Arial" panose="020B0604020202020204" pitchFamily="34" charset="0"/>
            </a:endParaRPr>
          </a:p>
        </p:txBody>
      </p:sp>
      <p:pic>
        <p:nvPicPr>
          <p:cNvPr id="7" name="Picture 2" descr="C:\Users\tina.cherubino\Desktop\SISPRINT\marchio Sisprint\marchio Sisprint cmy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1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635" y="1489192"/>
            <a:ext cx="7380000" cy="506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231744" y="116632"/>
            <a:ext cx="6156679" cy="707886"/>
          </a:xfrm>
          <a:prstGeom prst="rect">
            <a:avLst/>
          </a:prstGeom>
          <a:noFill/>
        </p:spPr>
        <p:txBody>
          <a:bodyPr wrap="square" rtlCol="0">
            <a:spAutoFit/>
          </a:bodyPr>
          <a:lstStyle/>
          <a:p>
            <a:pPr algn="r"/>
            <a:r>
              <a:rPr lang="it-IT" sz="2000" b="1" dirty="0">
                <a:solidFill>
                  <a:srgbClr val="1F497D">
                    <a:lumMod val="60000"/>
                    <a:lumOff val="40000"/>
                  </a:srgbClr>
                </a:solidFill>
                <a:cs typeface="Arial" panose="020B0604020202020204" pitchFamily="34" charset="0"/>
              </a:rPr>
              <a:t>LA RETE</a:t>
            </a:r>
          </a:p>
          <a:p>
            <a:pPr algn="r"/>
            <a:r>
              <a:rPr lang="it-IT" sz="2000" i="1" dirty="0">
                <a:solidFill>
                  <a:srgbClr val="1F497D">
                    <a:lumMod val="60000"/>
                    <a:lumOff val="40000"/>
                  </a:srgbClr>
                </a:solidFill>
                <a:cs typeface="Arial" panose="020B0604020202020204" pitchFamily="34" charset="0"/>
              </a:rPr>
              <a:t>Le Antenne territoriali presso le Camere di commercio</a:t>
            </a:r>
          </a:p>
        </p:txBody>
      </p:sp>
      <p:sp>
        <p:nvSpPr>
          <p:cNvPr id="3" name="CasellaDiTesto 2"/>
          <p:cNvSpPr txBox="1"/>
          <p:nvPr/>
        </p:nvSpPr>
        <p:spPr>
          <a:xfrm>
            <a:off x="8460432" y="5713511"/>
            <a:ext cx="683568" cy="307777"/>
          </a:xfrm>
          <a:prstGeom prst="rect">
            <a:avLst/>
          </a:prstGeom>
          <a:noFill/>
        </p:spPr>
        <p:txBody>
          <a:bodyPr wrap="square" rtlCol="0">
            <a:spAutoFit/>
          </a:bodyPr>
          <a:lstStyle/>
          <a:p>
            <a:pPr algn="ctr"/>
            <a:r>
              <a:rPr lang="it-IT" sz="1400" dirty="0">
                <a:solidFill>
                  <a:prstClr val="white"/>
                </a:solidFill>
                <a:latin typeface="Arial" panose="020B0604020202020204" pitchFamily="34" charset="0"/>
                <a:cs typeface="Arial" panose="020B0604020202020204" pitchFamily="34" charset="0"/>
              </a:rPr>
              <a:t>1</a:t>
            </a:r>
          </a:p>
        </p:txBody>
      </p:sp>
      <p:sp>
        <p:nvSpPr>
          <p:cNvPr id="11" name="CasellaDiTesto 10"/>
          <p:cNvSpPr txBox="1"/>
          <p:nvPr/>
        </p:nvSpPr>
        <p:spPr>
          <a:xfrm>
            <a:off x="154243" y="1268760"/>
            <a:ext cx="4320480" cy="5509200"/>
          </a:xfrm>
          <a:prstGeom prst="rect">
            <a:avLst/>
          </a:prstGeom>
          <a:noFill/>
        </p:spPr>
        <p:txBody>
          <a:bodyPr wrap="square" rtlCol="0">
            <a:spAutoFit/>
          </a:bodyPr>
          <a:lstStyle/>
          <a:p>
            <a:r>
              <a:rPr lang="it-IT" sz="1600" dirty="0">
                <a:solidFill>
                  <a:prstClr val="black"/>
                </a:solidFill>
                <a:cs typeface="Arial" panose="020B0604020202020204" pitchFamily="34" charset="0"/>
              </a:rPr>
              <a:t>Le </a:t>
            </a:r>
            <a:r>
              <a:rPr lang="it-IT" sz="1600" b="1" dirty="0">
                <a:solidFill>
                  <a:srgbClr val="1F497D">
                    <a:lumMod val="60000"/>
                    <a:lumOff val="40000"/>
                  </a:srgbClr>
                </a:solidFill>
                <a:cs typeface="Arial" panose="020B0604020202020204" pitchFamily="34" charset="0"/>
              </a:rPr>
              <a:t>Antenne</a:t>
            </a:r>
            <a:r>
              <a:rPr lang="it-IT" sz="1600" dirty="0">
                <a:solidFill>
                  <a:prstClr val="black"/>
                </a:solidFill>
                <a:cs typeface="Arial" panose="020B0604020202020204" pitchFamily="34" charset="0"/>
              </a:rPr>
              <a:t> sono </a:t>
            </a:r>
            <a:r>
              <a:rPr lang="it-IT" sz="1600" b="1" dirty="0">
                <a:solidFill>
                  <a:srgbClr val="1F497D">
                    <a:lumMod val="60000"/>
                    <a:lumOff val="40000"/>
                  </a:srgbClr>
                </a:solidFill>
                <a:cs typeface="Arial" panose="020B0604020202020204" pitchFamily="34" charset="0"/>
              </a:rPr>
              <a:t>operative</a:t>
            </a:r>
            <a:endParaRPr lang="it-IT" sz="1600" dirty="0">
              <a:solidFill>
                <a:prstClr val="black"/>
              </a:solidFill>
              <a:cs typeface="Arial" panose="020B0604020202020204" pitchFamily="34" charset="0"/>
            </a:endParaRPr>
          </a:p>
          <a:p>
            <a:r>
              <a:rPr lang="it-IT" sz="1600" dirty="0">
                <a:solidFill>
                  <a:prstClr val="black"/>
                </a:solidFill>
                <a:cs typeface="Arial" panose="020B0604020202020204" pitchFamily="34" charset="0"/>
              </a:rPr>
              <a:t>presso le </a:t>
            </a:r>
            <a:r>
              <a:rPr lang="it-IT" sz="1600" i="1" dirty="0">
                <a:solidFill>
                  <a:srgbClr val="1F497D">
                    <a:lumMod val="60000"/>
                    <a:lumOff val="40000"/>
                  </a:srgbClr>
                </a:solidFill>
                <a:cs typeface="Arial" panose="020B0604020202020204" pitchFamily="34" charset="0"/>
              </a:rPr>
              <a:t>Camere di commercio</a:t>
            </a:r>
            <a:r>
              <a:rPr lang="it-IT" sz="1600" dirty="0">
                <a:solidFill>
                  <a:srgbClr val="1F497D">
                    <a:lumMod val="60000"/>
                    <a:lumOff val="40000"/>
                  </a:srgbClr>
                </a:solidFill>
                <a:cs typeface="Arial" panose="020B0604020202020204" pitchFamily="34" charset="0"/>
              </a:rPr>
              <a:t> </a:t>
            </a:r>
            <a:r>
              <a:rPr lang="it-IT" sz="1600" dirty="0">
                <a:solidFill>
                  <a:prstClr val="black"/>
                </a:solidFill>
                <a:cs typeface="Arial" panose="020B0604020202020204" pitchFamily="34" charset="0"/>
              </a:rPr>
              <a:t>di:</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Ancona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Aosta</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Bari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Brescia</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Bologna</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Bolzano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Cagliari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Cosenza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Genova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L’Aquila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Maremma e Tirreno</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Molise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Perugia</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Potenza</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Salerno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Roma</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Torino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Trento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Venezia Giulia-Trieste Gorizia </a:t>
            </a:r>
          </a:p>
          <a:p>
            <a:pPr marL="285750" indent="-285750">
              <a:buClr>
                <a:srgbClr val="1F497D">
                  <a:lumMod val="60000"/>
                  <a:lumOff val="40000"/>
                </a:srgbClr>
              </a:buClr>
              <a:buFont typeface="Arial" panose="020B0604020202020204" pitchFamily="34" charset="0"/>
              <a:buChar char="•"/>
            </a:pPr>
            <a:r>
              <a:rPr lang="it-IT" sz="1600" dirty="0">
                <a:solidFill>
                  <a:prstClr val="black"/>
                </a:solidFill>
                <a:cs typeface="Arial" panose="020B0604020202020204" pitchFamily="34" charset="0"/>
              </a:rPr>
              <a:t>Venezia-Rovigo-Delta Lagunare</a:t>
            </a:r>
          </a:p>
        </p:txBody>
      </p:sp>
      <p:sp>
        <p:nvSpPr>
          <p:cNvPr id="8" name="CasellaDiTesto 7"/>
          <p:cNvSpPr txBox="1"/>
          <p:nvPr/>
        </p:nvSpPr>
        <p:spPr>
          <a:xfrm>
            <a:off x="6285678" y="6056084"/>
            <a:ext cx="2843808" cy="584775"/>
          </a:xfrm>
          <a:prstGeom prst="rect">
            <a:avLst/>
          </a:prstGeom>
          <a:noFill/>
        </p:spPr>
        <p:txBody>
          <a:bodyPr wrap="square" rtlCol="0">
            <a:spAutoFit/>
          </a:bodyPr>
          <a:lstStyle/>
          <a:p>
            <a:r>
              <a:rPr lang="it-IT" sz="1600" dirty="0">
                <a:solidFill>
                  <a:prstClr val="black"/>
                </a:solidFill>
                <a:cs typeface="Arial" panose="020B0604020202020204" pitchFamily="34" charset="0"/>
              </a:rPr>
              <a:t>In Sicilia l’</a:t>
            </a:r>
            <a:r>
              <a:rPr lang="it-IT" sz="1600" b="1" dirty="0">
                <a:solidFill>
                  <a:srgbClr val="1F497D">
                    <a:lumMod val="60000"/>
                    <a:lumOff val="40000"/>
                  </a:srgbClr>
                </a:solidFill>
                <a:cs typeface="Arial" panose="020B0604020202020204" pitchFamily="34" charset="0"/>
              </a:rPr>
              <a:t>Antenna</a:t>
            </a:r>
            <a:r>
              <a:rPr lang="it-IT" sz="1600" dirty="0">
                <a:solidFill>
                  <a:prstClr val="black"/>
                </a:solidFill>
                <a:cs typeface="Arial" panose="020B0604020202020204" pitchFamily="34" charset="0"/>
              </a:rPr>
              <a:t>  </a:t>
            </a:r>
            <a:r>
              <a:rPr lang="it-IT" sz="1600" b="1" dirty="0">
                <a:solidFill>
                  <a:srgbClr val="1F497D">
                    <a:lumMod val="60000"/>
                    <a:lumOff val="40000"/>
                  </a:srgbClr>
                </a:solidFill>
                <a:cs typeface="Arial" panose="020B0604020202020204" pitchFamily="34" charset="0"/>
              </a:rPr>
              <a:t>Territoriale</a:t>
            </a:r>
          </a:p>
          <a:p>
            <a:r>
              <a:rPr lang="it-IT" sz="1600" dirty="0">
                <a:solidFill>
                  <a:prstClr val="black"/>
                </a:solidFill>
                <a:cs typeface="Arial" panose="020B0604020202020204" pitchFamily="34" charset="0"/>
              </a:rPr>
              <a:t>è in via di attivazione</a:t>
            </a:r>
            <a:endParaRPr lang="it-IT" dirty="0">
              <a:solidFill>
                <a:prstClr val="black"/>
              </a:solidFill>
              <a:cs typeface="Arial" panose="020B0604020202020204" pitchFamily="34" charset="0"/>
            </a:endParaRPr>
          </a:p>
        </p:txBody>
      </p:sp>
    </p:spTree>
    <p:extLst>
      <p:ext uri="{BB962C8B-B14F-4D97-AF65-F5344CB8AC3E}">
        <p14:creationId xmlns:p14="http://schemas.microsoft.com/office/powerpoint/2010/main" val="94653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07504" y="1556792"/>
            <a:ext cx="6280093" cy="4278094"/>
          </a:xfrm>
          <a:prstGeom prst="rect">
            <a:avLst/>
          </a:prstGeom>
        </p:spPr>
        <p:txBody>
          <a:bodyPr wrap="square">
            <a:spAutoFit/>
          </a:bodyPr>
          <a:lstStyle/>
          <a:p>
            <a:pPr algn="just"/>
            <a:r>
              <a:rPr lang="it-IT" sz="1600" dirty="0" smtClean="0"/>
              <a:t>Il </a:t>
            </a:r>
            <a:r>
              <a:rPr lang="it-IT" sz="1600" dirty="0"/>
              <a:t>Report </a:t>
            </a:r>
            <a:r>
              <a:rPr lang="it-IT" sz="1600" dirty="0" smtClean="0"/>
              <a:t>regionale </a:t>
            </a:r>
            <a:r>
              <a:rPr lang="it-IT" sz="1600" dirty="0"/>
              <a:t>semestrale, </a:t>
            </a:r>
            <a:r>
              <a:rPr lang="it-IT" sz="1600" b="1" dirty="0">
                <a:solidFill>
                  <a:srgbClr val="00B0F0"/>
                </a:solidFill>
                <a:cs typeface="Arial" panose="020B0604020202020204" pitchFamily="34" charset="0"/>
              </a:rPr>
              <a:t>giunto alla seconda edizione</a:t>
            </a:r>
            <a:r>
              <a:rPr lang="it-IT" sz="1600" dirty="0"/>
              <a:t>, è stato realizzato nell’ambito del Progetto S.I.S.PR.IN.T. </a:t>
            </a:r>
            <a:r>
              <a:rPr lang="it-IT" sz="1600" i="1" dirty="0"/>
              <a:t>Sistema Integrato di Supporto alla Progettazione degli Interventi Territoriali</a:t>
            </a:r>
            <a:r>
              <a:rPr lang="it-IT" sz="1600" dirty="0"/>
              <a:t>, finanziato dal PON </a:t>
            </a:r>
            <a:r>
              <a:rPr lang="it-IT" sz="1600" dirty="0" err="1"/>
              <a:t>Governance</a:t>
            </a:r>
            <a:r>
              <a:rPr lang="it-IT" sz="1600" dirty="0"/>
              <a:t> e Capacità istituzionale 2014-2020, di cui Unioncamere è il soggetto beneficiario. </a:t>
            </a:r>
            <a:endParaRPr lang="it-IT" sz="1600" dirty="0" smtClean="0"/>
          </a:p>
          <a:p>
            <a:pPr algn="just"/>
            <a:endParaRPr lang="it-IT" sz="1600" dirty="0"/>
          </a:p>
          <a:p>
            <a:pPr algn="just"/>
            <a:r>
              <a:rPr lang="it-IT" sz="1600" dirty="0"/>
              <a:t>Tale strumentazione è basata primariamente sulla valorizzazione del patrimonio di dati del Registro delle imprese delle Camere di commercio e di altre fonti camerali, opportunamente integrato con informazioni e fonti statistiche di cui dispone l’Agenzia per la Coesione Territoriale.</a:t>
            </a:r>
          </a:p>
          <a:p>
            <a:pPr algn="just"/>
            <a:endParaRPr lang="it-IT" sz="1600" dirty="0" smtClean="0"/>
          </a:p>
          <a:p>
            <a:pPr algn="just"/>
            <a:r>
              <a:rPr lang="it-IT" sz="1600" dirty="0" smtClean="0"/>
              <a:t>Il </a:t>
            </a:r>
            <a:r>
              <a:rPr lang="it-IT" sz="1600" dirty="0"/>
              <a:t>Report </a:t>
            </a:r>
            <a:r>
              <a:rPr lang="it-IT" sz="1600" dirty="0" smtClean="0"/>
              <a:t>regionale </a:t>
            </a:r>
            <a:r>
              <a:rPr lang="it-IT" sz="1600" dirty="0"/>
              <a:t>costituisce uno strumento informativo e di lavoro per l’analisi e il monitoraggio delle dinamiche economiche che caratterizzano i territori, consentendo agli stakeholder di disporre di un set di informazioni sui temi coerenti con l’Accordo di Partenariato.</a:t>
            </a:r>
          </a:p>
          <a:p>
            <a:pPr algn="just"/>
            <a:endParaRPr lang="it-IT" sz="1600" dirty="0" smtClean="0"/>
          </a:p>
          <a:p>
            <a:endParaRPr lang="it-IT" sz="1600" dirty="0"/>
          </a:p>
        </p:txBody>
      </p:sp>
      <p:pic>
        <p:nvPicPr>
          <p:cNvPr id="8"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496" y="1636768"/>
            <a:ext cx="2592000" cy="3664440"/>
          </a:xfrm>
          <a:prstGeom prst="rect">
            <a:avLst/>
          </a:prstGeom>
          <a:ln>
            <a:solidFill>
              <a:schemeClr val="accent1"/>
            </a:solidFill>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776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 xmlns:a16="http://schemas.microsoft.com/office/drawing/2014/main" id="{FEFFD80A-B844-49E4-8FAE-02A0DC0D7169}"/>
              </a:ext>
            </a:extLst>
          </p:cNvPr>
          <p:cNvSpPr txBox="1"/>
          <p:nvPr/>
        </p:nvSpPr>
        <p:spPr>
          <a:xfrm>
            <a:off x="491228" y="1556792"/>
            <a:ext cx="5592940" cy="4196020"/>
          </a:xfrm>
          <a:prstGeom prst="rect">
            <a:avLst/>
          </a:prstGeom>
          <a:noFill/>
        </p:spPr>
        <p:txBody>
          <a:bodyPr wrap="square" rtlCol="0">
            <a:spAutoFit/>
          </a:bodyPr>
          <a:lstStyle/>
          <a:p>
            <a:pPr marL="533400" indent="-533400" algn="just">
              <a:spcBef>
                <a:spcPts val="200"/>
              </a:spcBef>
              <a:spcAft>
                <a:spcPts val="200"/>
              </a:spcAft>
              <a:buClr>
                <a:srgbClr val="009FE4"/>
              </a:buClr>
              <a:buSzPct val="140000"/>
              <a:buBlip>
                <a:blip r:embed="rId3"/>
              </a:buBlip>
            </a:pPr>
            <a:r>
              <a:rPr lang="it-IT" sz="1600" b="1" dirty="0">
                <a:solidFill>
                  <a:srgbClr val="00B0F0"/>
                </a:solidFill>
                <a:cs typeface="Arial" panose="020B0604020202020204" pitchFamily="34" charset="0"/>
              </a:rPr>
              <a:t>Lettura delle variazioni </a:t>
            </a:r>
            <a:r>
              <a:rPr lang="it-IT" sz="1600" dirty="0">
                <a:cs typeface="Arial" panose="020B0604020202020204" pitchFamily="34" charset="0"/>
              </a:rPr>
              <a:t>di rilievo nei dati e negli indicatori rispetto al primo </a:t>
            </a:r>
            <a:r>
              <a:rPr lang="it-IT" sz="1600" dirty="0" smtClean="0">
                <a:cs typeface="Arial" panose="020B0604020202020204" pitchFamily="34" charset="0"/>
              </a:rPr>
              <a:t>rapporto</a:t>
            </a:r>
          </a:p>
          <a:p>
            <a:pPr algn="just">
              <a:spcBef>
                <a:spcPts val="200"/>
              </a:spcBef>
              <a:spcAft>
                <a:spcPts val="200"/>
              </a:spcAft>
              <a:buClr>
                <a:srgbClr val="009FE4"/>
              </a:buClr>
              <a:buSzPct val="140000"/>
            </a:pPr>
            <a:endParaRPr lang="it-IT" sz="1600" dirty="0">
              <a:cs typeface="Arial" panose="020B0604020202020204" pitchFamily="34" charset="0"/>
            </a:endParaRPr>
          </a:p>
          <a:p>
            <a:pPr marL="533400" indent="-533400" algn="just">
              <a:spcBef>
                <a:spcPts val="200"/>
              </a:spcBef>
              <a:spcAft>
                <a:spcPts val="200"/>
              </a:spcAft>
              <a:buClr>
                <a:srgbClr val="009FE4"/>
              </a:buClr>
              <a:buSzPct val="140000"/>
              <a:buBlip>
                <a:blip r:embed="rId3"/>
              </a:buBlip>
            </a:pPr>
            <a:r>
              <a:rPr lang="it-IT" sz="1600" dirty="0">
                <a:cs typeface="Arial" panose="020B0604020202020204" pitchFamily="34" charset="0"/>
              </a:rPr>
              <a:t>Analisi del </a:t>
            </a:r>
            <a:r>
              <a:rPr lang="it-IT" sz="1600" b="1" dirty="0">
                <a:solidFill>
                  <a:srgbClr val="00B0F0"/>
                </a:solidFill>
                <a:cs typeface="Arial" panose="020B0604020202020204" pitchFamily="34" charset="0"/>
              </a:rPr>
              <a:t>posizionamento</a:t>
            </a:r>
            <a:r>
              <a:rPr lang="it-IT" sz="1600" dirty="0">
                <a:cs typeface="Arial" panose="020B0604020202020204" pitchFamily="34" charset="0"/>
              </a:rPr>
              <a:t> di ogni </a:t>
            </a:r>
            <a:r>
              <a:rPr lang="it-IT" sz="1600" dirty="0" smtClean="0">
                <a:cs typeface="Arial" panose="020B0604020202020204" pitchFamily="34" charset="0"/>
              </a:rPr>
              <a:t>regione/provincia </a:t>
            </a:r>
            <a:r>
              <a:rPr lang="it-IT" sz="1600" dirty="0">
                <a:cs typeface="Arial" panose="020B0604020202020204" pitchFamily="34" charset="0"/>
              </a:rPr>
              <a:t>nel contesto delle regioni NUTS 2 </a:t>
            </a:r>
            <a:r>
              <a:rPr lang="it-IT" sz="1600" dirty="0" smtClean="0">
                <a:cs typeface="Arial" panose="020B0604020202020204" pitchFamily="34" charset="0"/>
              </a:rPr>
              <a:t>europee</a:t>
            </a:r>
          </a:p>
          <a:p>
            <a:pPr algn="just">
              <a:spcBef>
                <a:spcPts val="200"/>
              </a:spcBef>
              <a:spcAft>
                <a:spcPts val="200"/>
              </a:spcAft>
              <a:buClr>
                <a:srgbClr val="009FE4"/>
              </a:buClr>
              <a:buSzPct val="140000"/>
            </a:pPr>
            <a:endParaRPr lang="it-IT" sz="1600" dirty="0">
              <a:cs typeface="Arial" panose="020B0604020202020204" pitchFamily="34" charset="0"/>
            </a:endParaRPr>
          </a:p>
          <a:p>
            <a:pPr marL="533400" indent="-533400" algn="just">
              <a:spcBef>
                <a:spcPts val="200"/>
              </a:spcBef>
              <a:spcAft>
                <a:spcPts val="200"/>
              </a:spcAft>
              <a:buClr>
                <a:srgbClr val="009FE4"/>
              </a:buClr>
              <a:buSzPct val="140000"/>
              <a:buBlip>
                <a:blip r:embed="rId3"/>
              </a:buBlip>
            </a:pPr>
            <a:r>
              <a:rPr lang="it-IT" sz="1600" dirty="0">
                <a:cs typeface="Arial" panose="020B0604020202020204" pitchFamily="34" charset="0"/>
              </a:rPr>
              <a:t>Focus sulle </a:t>
            </a:r>
            <a:r>
              <a:rPr lang="it-IT" sz="1600" b="1" dirty="0">
                <a:solidFill>
                  <a:srgbClr val="00B0F0"/>
                </a:solidFill>
                <a:cs typeface="Arial" panose="020B0604020202020204" pitchFamily="34" charset="0"/>
              </a:rPr>
              <a:t>nuove geografie della produzione</a:t>
            </a:r>
            <a:r>
              <a:rPr lang="it-IT" sz="1600" b="1" spc="400" dirty="0">
                <a:solidFill>
                  <a:srgbClr val="00B0F0"/>
                </a:solidFill>
                <a:cs typeface="Arial" panose="020B0604020202020204" pitchFamily="34" charset="0"/>
              </a:rPr>
              <a:t> </a:t>
            </a:r>
            <a:r>
              <a:rPr lang="it-IT" sz="1600" dirty="0">
                <a:cs typeface="Arial" panose="020B0604020202020204" pitchFamily="34" charset="0"/>
              </a:rPr>
              <a:t>del valore (green economy, cultura e creatività, coesione sociale) e le dimensioni del </a:t>
            </a:r>
            <a:r>
              <a:rPr lang="it-IT" sz="1600" dirty="0" smtClean="0">
                <a:cs typeface="Arial" panose="020B0604020202020204" pitchFamily="34" charset="0"/>
              </a:rPr>
              <a:t>benessere</a:t>
            </a:r>
          </a:p>
          <a:p>
            <a:pPr algn="just">
              <a:spcBef>
                <a:spcPts val="200"/>
              </a:spcBef>
              <a:spcAft>
                <a:spcPts val="200"/>
              </a:spcAft>
              <a:buClr>
                <a:srgbClr val="009FE4"/>
              </a:buClr>
              <a:buSzPct val="140000"/>
            </a:pPr>
            <a:endParaRPr lang="it-IT" sz="1600" dirty="0">
              <a:cs typeface="Arial" panose="020B0604020202020204" pitchFamily="34" charset="0"/>
            </a:endParaRPr>
          </a:p>
          <a:p>
            <a:pPr marL="533400" indent="-533400" algn="just">
              <a:spcBef>
                <a:spcPts val="200"/>
              </a:spcBef>
              <a:spcAft>
                <a:spcPts val="200"/>
              </a:spcAft>
              <a:buClr>
                <a:srgbClr val="009FE4"/>
              </a:buClr>
              <a:buSzPct val="140000"/>
              <a:buBlip>
                <a:blip r:embed="rId3"/>
              </a:buBlip>
            </a:pPr>
            <a:r>
              <a:rPr lang="it-IT" sz="1600" dirty="0">
                <a:cs typeface="Arial" panose="020B0604020202020204" pitchFamily="34" charset="0"/>
              </a:rPr>
              <a:t>Lettura dei dati collegata a una riflessione in termini di </a:t>
            </a:r>
            <a:r>
              <a:rPr lang="it-IT" sz="1600" b="1" dirty="0">
                <a:solidFill>
                  <a:srgbClr val="00B0F0"/>
                </a:solidFill>
                <a:cs typeface="Arial" panose="020B0604020202020204" pitchFamily="34" charset="0"/>
              </a:rPr>
              <a:t>politica economica e politica di sviluppo </a:t>
            </a:r>
            <a:r>
              <a:rPr lang="it-IT" sz="1600" b="1" dirty="0" smtClean="0">
                <a:solidFill>
                  <a:srgbClr val="00B0F0"/>
                </a:solidFill>
                <a:cs typeface="Arial" panose="020B0604020202020204" pitchFamily="34" charset="0"/>
              </a:rPr>
              <a:t>locale</a:t>
            </a:r>
          </a:p>
          <a:p>
            <a:pPr algn="just">
              <a:spcBef>
                <a:spcPts val="200"/>
              </a:spcBef>
              <a:spcAft>
                <a:spcPts val="200"/>
              </a:spcAft>
              <a:buClr>
                <a:srgbClr val="009FE4"/>
              </a:buClr>
              <a:buSzPct val="140000"/>
            </a:pPr>
            <a:endParaRPr lang="it-IT" sz="1600" b="1" dirty="0">
              <a:solidFill>
                <a:schemeClr val="tx2">
                  <a:lumMod val="60000"/>
                  <a:lumOff val="40000"/>
                </a:schemeClr>
              </a:solidFill>
              <a:cs typeface="Arial" panose="020B0604020202020204" pitchFamily="34" charset="0"/>
            </a:endParaRPr>
          </a:p>
          <a:p>
            <a:pPr marL="533400" indent="-533400" algn="just">
              <a:spcBef>
                <a:spcPts val="200"/>
              </a:spcBef>
              <a:spcAft>
                <a:spcPts val="200"/>
              </a:spcAft>
              <a:buClr>
                <a:srgbClr val="009FE4"/>
              </a:buClr>
              <a:buSzPct val="140000"/>
              <a:buBlip>
                <a:blip r:embed="rId3"/>
              </a:buBlip>
            </a:pPr>
            <a:r>
              <a:rPr lang="it-IT" sz="1600" b="1" dirty="0">
                <a:solidFill>
                  <a:srgbClr val="00B0F0"/>
                </a:solidFill>
                <a:cs typeface="Arial" panose="020B0604020202020204" pitchFamily="34" charset="0"/>
              </a:rPr>
              <a:t>Aggiornamento</a:t>
            </a:r>
            <a:r>
              <a:rPr lang="it-IT" sz="1600" b="1" dirty="0">
                <a:solidFill>
                  <a:schemeClr val="tx2">
                    <a:lumMod val="60000"/>
                    <a:lumOff val="40000"/>
                  </a:schemeClr>
                </a:solidFill>
                <a:cs typeface="Arial" panose="020B0604020202020204" pitchFamily="34" charset="0"/>
              </a:rPr>
              <a:t> </a:t>
            </a:r>
            <a:r>
              <a:rPr lang="it-IT" sz="1600" dirty="0">
                <a:cs typeface="Arial" panose="020B0604020202020204" pitchFamily="34" charset="0"/>
              </a:rPr>
              <a:t>di tutti i dati e indicatori del primo rapporto</a:t>
            </a:r>
          </a:p>
        </p:txBody>
      </p:sp>
      <p:pic>
        <p:nvPicPr>
          <p:cNvPr id="8" name="Immagine 7">
            <a:extLst>
              <a:ext uri="{FF2B5EF4-FFF2-40B4-BE49-F238E27FC236}">
                <a16:creationId xmlns="" xmlns:a16="http://schemas.microsoft.com/office/drawing/2014/main" id="{8DCB208A-FB8A-43B0-B570-3A1ADD9A53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30168" y="1988840"/>
            <a:ext cx="2826306" cy="21454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CasellaDiTesto 8"/>
          <p:cNvSpPr txBox="1"/>
          <p:nvPr/>
        </p:nvSpPr>
        <p:spPr>
          <a:xfrm>
            <a:off x="4788024" y="312434"/>
            <a:ext cx="4068447" cy="400110"/>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LA SECONDA EDIZIONE DEI </a:t>
            </a:r>
            <a:r>
              <a:rPr lang="it-IT" sz="2000" b="1" dirty="0" smtClean="0">
                <a:solidFill>
                  <a:schemeClr val="accent2">
                    <a:lumMod val="75000"/>
                  </a:schemeClr>
                </a:solidFill>
                <a:cs typeface="Arial" panose="020B0604020202020204" pitchFamily="34" charset="0"/>
              </a:rPr>
              <a:t>REPORT</a:t>
            </a:r>
          </a:p>
        </p:txBody>
      </p:sp>
      <p:pic>
        <p:nvPicPr>
          <p:cNvPr id="10" name="Picture 2" descr="C:\Users\tina.cherubino\Desktop\SISPRINT\marchio Sisprint\marchio Sisprint 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185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288" y="1280562"/>
            <a:ext cx="8281168" cy="4380686"/>
          </a:xfrm>
          <a:prstGeom prst="rect">
            <a:avLst/>
          </a:prstGeom>
        </p:spPr>
        <p:txBody>
          <a:bodyPr wrap="square">
            <a:spAutoFit/>
          </a:bodyPr>
          <a:lstStyle/>
          <a:p>
            <a:pPr marL="285750" indent="-285750" algn="just">
              <a:buFont typeface="Arial"/>
              <a:buChar char="•"/>
            </a:pPr>
            <a:r>
              <a:rPr lang="it-IT" dirty="0">
                <a:cs typeface="Arial" panose="020B0604020202020204" pitchFamily="34" charset="0"/>
              </a:rPr>
              <a:t>Il</a:t>
            </a:r>
            <a:r>
              <a:rPr lang="it-IT" b="1" dirty="0">
                <a:cs typeface="Arial" panose="020B0604020202020204" pitchFamily="34" charset="0"/>
              </a:rPr>
              <a:t> </a:t>
            </a:r>
            <a:r>
              <a:rPr lang="it-IT" b="1" dirty="0">
                <a:solidFill>
                  <a:srgbClr val="00B0F0"/>
                </a:solidFill>
                <a:cs typeface="Arial" panose="020B0604020202020204" pitchFamily="34" charset="0"/>
              </a:rPr>
              <a:t>Cruscotto informativo online</a:t>
            </a:r>
            <a:r>
              <a:rPr lang="it-IT" dirty="0">
                <a:cs typeface="Arial" panose="020B0604020202020204" pitchFamily="34" charset="0"/>
              </a:rPr>
              <a:t>, strumento di informazione statistica aggiornato in tempo reale sui fenomeni economici dei territori italiani. Contiene l’andamento in serie storica di numerosi indicatori correlati con gli Obiettivi della programmazione, con la possibilità di confronto tra territori.</a:t>
            </a:r>
          </a:p>
          <a:p>
            <a:pPr marL="285750" indent="-285750" algn="just">
              <a:buFont typeface="Arial"/>
              <a:buChar char="•"/>
            </a:pPr>
            <a:endParaRPr lang="it-IT" dirty="0">
              <a:cs typeface="Arial" panose="020B0604020202020204" pitchFamily="34" charset="0"/>
            </a:endParaRPr>
          </a:p>
          <a:p>
            <a:pPr marL="285750" indent="-285750" algn="just">
              <a:buFont typeface="Arial"/>
              <a:buChar char="•"/>
            </a:pPr>
            <a:r>
              <a:rPr lang="it-IT" dirty="0">
                <a:cs typeface="Arial" panose="020B0604020202020204" pitchFamily="34" charset="0"/>
              </a:rPr>
              <a:t>Quali sono le sue </a:t>
            </a:r>
            <a:r>
              <a:rPr lang="it-IT" b="1" dirty="0">
                <a:solidFill>
                  <a:srgbClr val="00B0F0"/>
                </a:solidFill>
                <a:cs typeface="Arial" panose="020B0604020202020204" pitchFamily="34" charset="0"/>
              </a:rPr>
              <a:t>peculiarità</a:t>
            </a:r>
            <a:r>
              <a:rPr lang="it-IT" dirty="0">
                <a:cs typeface="Arial" panose="020B0604020202020204" pitchFamily="34" charset="0"/>
              </a:rPr>
              <a:t>?</a:t>
            </a:r>
          </a:p>
          <a:p>
            <a:pPr marL="285750" indent="-285750" algn="just">
              <a:buFont typeface="Arial"/>
              <a:buChar char="•"/>
            </a:pPr>
            <a:endParaRPr lang="it-IT" dirty="0">
              <a:cs typeface="Arial" panose="020B0604020202020204" pitchFamily="34" charset="0"/>
            </a:endParaRPr>
          </a:p>
          <a:p>
            <a:pPr marL="285750" indent="-285750" algn="just">
              <a:spcBef>
                <a:spcPts val="200"/>
              </a:spcBef>
              <a:spcAft>
                <a:spcPts val="600"/>
              </a:spcAft>
              <a:buClr>
                <a:srgbClr val="009FE4"/>
              </a:buClr>
              <a:buSzPct val="100000"/>
              <a:buFont typeface="Wingdings" panose="05000000000000000000" pitchFamily="2" charset="2"/>
              <a:buChar char=""/>
            </a:pPr>
            <a:r>
              <a:rPr lang="it-IT" u="sng" dirty="0">
                <a:uFill>
                  <a:solidFill>
                    <a:srgbClr val="009FE4"/>
                  </a:solidFill>
                </a:uFill>
                <a:cs typeface="Arial" panose="020B0604020202020204" pitchFamily="34" charset="0"/>
              </a:rPr>
              <a:t>centralità della dimensione territoriale</a:t>
            </a:r>
            <a:r>
              <a:rPr lang="it-IT" dirty="0">
                <a:cs typeface="Arial" panose="020B0604020202020204" pitchFamily="34" charset="0"/>
              </a:rPr>
              <a:t>;</a:t>
            </a:r>
          </a:p>
          <a:p>
            <a:pPr marL="285750" indent="-285750" algn="just">
              <a:spcBef>
                <a:spcPts val="200"/>
              </a:spcBef>
              <a:spcAft>
                <a:spcPts val="600"/>
              </a:spcAft>
              <a:buClr>
                <a:srgbClr val="009FE4"/>
              </a:buClr>
              <a:buSzPct val="100000"/>
              <a:buFont typeface="Wingdings" panose="05000000000000000000" pitchFamily="2" charset="2"/>
              <a:buChar char=""/>
            </a:pPr>
            <a:r>
              <a:rPr lang="it-IT" dirty="0">
                <a:cs typeface="Arial" panose="020B0604020202020204" pitchFamily="34" charset="0"/>
              </a:rPr>
              <a:t>integrazione, sistematizzazione e valorizzazione di </a:t>
            </a:r>
            <a:r>
              <a:rPr lang="it-IT" u="sng" dirty="0">
                <a:uFill>
                  <a:solidFill>
                    <a:srgbClr val="009FE4"/>
                  </a:solidFill>
                </a:uFill>
                <a:cs typeface="Arial" panose="020B0604020202020204" pitchFamily="34" charset="0"/>
              </a:rPr>
              <a:t>diverse fonti statistiche</a:t>
            </a:r>
            <a:r>
              <a:rPr lang="it-IT" dirty="0">
                <a:cs typeface="Arial" panose="020B0604020202020204" pitchFamily="34" charset="0"/>
              </a:rPr>
              <a:t>, valorizzando </a:t>
            </a:r>
            <a:r>
              <a:rPr lang="it-IT" u="sng" dirty="0">
                <a:uFill>
                  <a:solidFill>
                    <a:srgbClr val="009FE4"/>
                  </a:solidFill>
                </a:uFill>
                <a:cs typeface="Arial" panose="020B0604020202020204" pitchFamily="34" charset="0"/>
              </a:rPr>
              <a:t>i dati delle Camere di commercio</a:t>
            </a:r>
            <a:r>
              <a:rPr lang="it-IT" dirty="0">
                <a:cs typeface="Arial" panose="020B0604020202020204" pitchFamily="34" charset="0"/>
              </a:rPr>
              <a:t>;</a:t>
            </a:r>
          </a:p>
          <a:p>
            <a:pPr marL="285750" indent="-285750" algn="just">
              <a:spcAft>
                <a:spcPts val="600"/>
              </a:spcAft>
              <a:buClr>
                <a:srgbClr val="009FE4"/>
              </a:buClr>
              <a:buSzPct val="100000"/>
              <a:buFont typeface="Wingdings" panose="05000000000000000000" pitchFamily="2" charset="2"/>
              <a:buChar char=""/>
            </a:pPr>
            <a:r>
              <a:rPr lang="it-IT" u="sng" dirty="0">
                <a:uFill>
                  <a:solidFill>
                    <a:srgbClr val="009FE4"/>
                  </a:solidFill>
                </a:uFill>
                <a:cs typeface="Arial" panose="020B0604020202020204" pitchFamily="34" charset="0"/>
              </a:rPr>
              <a:t>coerenza </a:t>
            </a:r>
            <a:r>
              <a:rPr lang="it-IT" dirty="0">
                <a:cs typeface="Arial" panose="020B0604020202020204" pitchFamily="34" charset="0"/>
              </a:rPr>
              <a:t>con i temi inerenti l’Accordo di Partenariato;</a:t>
            </a:r>
          </a:p>
          <a:p>
            <a:pPr marL="285750" indent="-285750" algn="just">
              <a:spcAft>
                <a:spcPts val="600"/>
              </a:spcAft>
              <a:buClr>
                <a:srgbClr val="009FE4"/>
              </a:buClr>
              <a:buSzPct val="100000"/>
              <a:buFont typeface="Wingdings" panose="05000000000000000000" pitchFamily="2" charset="2"/>
              <a:buChar char=""/>
            </a:pPr>
            <a:r>
              <a:rPr lang="it-IT" dirty="0">
                <a:cs typeface="Arial" panose="020B0604020202020204" pitchFamily="34" charset="0"/>
              </a:rPr>
              <a:t>adozione di </a:t>
            </a:r>
            <a:r>
              <a:rPr lang="it-IT" u="sng" dirty="0">
                <a:uFill>
                  <a:solidFill>
                    <a:srgbClr val="009FE4"/>
                  </a:solidFill>
                </a:uFill>
                <a:cs typeface="Arial" panose="020B0604020202020204" pitchFamily="34" charset="0"/>
              </a:rPr>
              <a:t>scale territoriali sovracomunali</a:t>
            </a:r>
            <a:r>
              <a:rPr lang="it-IT" dirty="0">
                <a:uFill>
                  <a:solidFill>
                    <a:srgbClr val="009FE4"/>
                  </a:solidFill>
                </a:uFill>
                <a:cs typeface="Arial" panose="020B0604020202020204" pitchFamily="34" charset="0"/>
              </a:rPr>
              <a:t> </a:t>
            </a:r>
            <a:r>
              <a:rPr lang="it-IT" dirty="0">
                <a:cs typeface="Arial" panose="020B0604020202020204" pitchFamily="34" charset="0"/>
              </a:rPr>
              <a:t>(aree interne e aree di crisi);</a:t>
            </a:r>
          </a:p>
          <a:p>
            <a:pPr marL="285750" indent="-285750" algn="just">
              <a:spcBef>
                <a:spcPts val="200"/>
              </a:spcBef>
              <a:spcAft>
                <a:spcPts val="200"/>
              </a:spcAft>
              <a:buClr>
                <a:srgbClr val="009FE4"/>
              </a:buClr>
              <a:buSzPct val="100000"/>
              <a:buFont typeface="Wingdings" panose="05000000000000000000" pitchFamily="2" charset="2"/>
              <a:buChar char=""/>
            </a:pPr>
            <a:r>
              <a:rPr lang="it-IT" u="sng" dirty="0">
                <a:uFill>
                  <a:solidFill>
                    <a:srgbClr val="009FE4"/>
                  </a:solidFill>
                </a:uFill>
                <a:cs typeface="Arial" panose="020B0604020202020204" pitchFamily="34" charset="0"/>
              </a:rPr>
              <a:t>modalità innovative di analisi e presentazione dei risultati</a:t>
            </a:r>
            <a:r>
              <a:rPr lang="it-IT" dirty="0">
                <a:cs typeface="Arial" panose="020B0604020202020204" pitchFamily="34" charset="0"/>
              </a:rPr>
              <a:t>.</a:t>
            </a:r>
          </a:p>
          <a:p>
            <a:pPr algn="just"/>
            <a:endParaRPr lang="it-IT" dirty="0" smtClean="0">
              <a:cs typeface="Arial" panose="020B0604020202020204" pitchFamily="34" charset="0"/>
            </a:endParaRPr>
          </a:p>
        </p:txBody>
      </p:sp>
      <p:sp>
        <p:nvSpPr>
          <p:cNvPr id="5" name="Rettangolo 4"/>
          <p:cNvSpPr/>
          <p:nvPr/>
        </p:nvSpPr>
        <p:spPr>
          <a:xfrm>
            <a:off x="4283968" y="260648"/>
            <a:ext cx="4572000" cy="707886"/>
          </a:xfrm>
          <a:prstGeom prst="rect">
            <a:avLst/>
          </a:prstGeom>
        </p:spPr>
        <p:txBody>
          <a:bodyPr>
            <a:spAutoFit/>
          </a:bodyPr>
          <a:lstStyle/>
          <a:p>
            <a:pPr algn="r"/>
            <a:r>
              <a:rPr lang="it-IT" sz="2000" b="1" dirty="0">
                <a:solidFill>
                  <a:schemeClr val="accent2">
                    <a:lumMod val="75000"/>
                  </a:schemeClr>
                </a:solidFill>
                <a:cs typeface="Arial" panose="020B0604020202020204" pitchFamily="34" charset="0"/>
              </a:rPr>
              <a:t>UN ULTERIORE </a:t>
            </a:r>
            <a:r>
              <a:rPr lang="it-IT" sz="2000" b="1" dirty="0" smtClean="0">
                <a:solidFill>
                  <a:schemeClr val="accent2">
                    <a:lumMod val="75000"/>
                  </a:schemeClr>
                </a:solidFill>
                <a:cs typeface="Arial" panose="020B0604020202020204" pitchFamily="34" charset="0"/>
              </a:rPr>
              <a:t>STRUMENTO </a:t>
            </a:r>
            <a:r>
              <a:rPr lang="it-IT" sz="2000" b="1" dirty="0">
                <a:solidFill>
                  <a:schemeClr val="accent2">
                    <a:lumMod val="75000"/>
                  </a:schemeClr>
                </a:solidFill>
                <a:cs typeface="Arial" panose="020B0604020202020204" pitchFamily="34" charset="0"/>
              </a:rPr>
              <a:t>DI ANALISI: </a:t>
            </a:r>
          </a:p>
          <a:p>
            <a:pPr algn="r"/>
            <a:r>
              <a:rPr lang="it-IT" sz="2000" b="1" dirty="0">
                <a:solidFill>
                  <a:schemeClr val="accent2">
                    <a:lumMod val="75000"/>
                  </a:schemeClr>
                </a:solidFill>
                <a:cs typeface="Arial" panose="020B0604020202020204" pitchFamily="34" charset="0"/>
              </a:rPr>
              <a:t>IL CRUSCOTTO INFORMATIVO</a:t>
            </a:r>
          </a:p>
        </p:txBody>
      </p:sp>
      <p:pic>
        <p:nvPicPr>
          <p:cNvPr id="6" name="Picture 2" descr="C:\Users\tina.cherubino\Desktop\SISPRINT\marchio Sisprint\marchio Sisprint 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1 6"/>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2" descr="C:\Users\altina\Desktop\SISPRINT\SISPRINT IN TOUR 2018\format\per-Sisprint-sequenza-ESEMPIO-NUOV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51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 xmlns:a16="http://schemas.microsoft.com/office/drawing/2014/main" id="{72D186D1-96A2-465F-8652-E14A11EB97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343"/>
          <a:stretch/>
        </p:blipFill>
        <p:spPr>
          <a:xfrm>
            <a:off x="2525485" y="620688"/>
            <a:ext cx="4093029" cy="1446061"/>
          </a:xfrm>
          <a:prstGeom prst="ellipse">
            <a:avLst/>
          </a:prstGeom>
          <a:solidFill>
            <a:schemeClr val="bg1"/>
          </a:solidFill>
          <a:ln>
            <a:noFill/>
          </a:ln>
          <a:effectLst>
            <a:softEdge rad="112500"/>
          </a:effectLst>
        </p:spPr>
      </p:pic>
      <p:pic>
        <p:nvPicPr>
          <p:cNvPr id="8" name="Immagine 7">
            <a:extLst>
              <a:ext uri="{FF2B5EF4-FFF2-40B4-BE49-F238E27FC236}">
                <a16:creationId xmlns="" xmlns:a16="http://schemas.microsoft.com/office/drawing/2014/main" id="{CD4604A1-42C3-452B-8E33-3E0991252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113" y="2924900"/>
            <a:ext cx="1874765" cy="1248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magine 8">
            <a:extLst>
              <a:ext uri="{FF2B5EF4-FFF2-40B4-BE49-F238E27FC236}">
                <a16:creationId xmlns="" xmlns:a16="http://schemas.microsoft.com/office/drawing/2014/main" id="{8F017218-A850-4D87-A44E-4303DCC87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9295" y="2780928"/>
            <a:ext cx="1720814" cy="10068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Arco 9">
            <a:extLst>
              <a:ext uri="{FF2B5EF4-FFF2-40B4-BE49-F238E27FC236}">
                <a16:creationId xmlns="" xmlns:a16="http://schemas.microsoft.com/office/drawing/2014/main" id="{500AD788-54F0-4252-B432-ACDD0F0119E7}"/>
              </a:ext>
            </a:extLst>
          </p:cNvPr>
          <p:cNvSpPr/>
          <p:nvPr/>
        </p:nvSpPr>
        <p:spPr>
          <a:xfrm rot="15591313" flipH="1">
            <a:off x="5268197" y="2456301"/>
            <a:ext cx="2689549" cy="1656110"/>
          </a:xfrm>
          <a:prstGeom prst="arc">
            <a:avLst>
              <a:gd name="adj1" fmla="val 16200000"/>
              <a:gd name="adj2" fmla="val 21485236"/>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11" name="Picture 8" descr="Risultati immagini per valentine olivetti">
            <a:extLst>
              <a:ext uri="{FF2B5EF4-FFF2-40B4-BE49-F238E27FC236}">
                <a16:creationId xmlns="" xmlns:a16="http://schemas.microsoft.com/office/drawing/2014/main" id="{EEC3ECA7-3C3F-4C79-8FF8-B74F9468A8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1931" y="3604224"/>
            <a:ext cx="1203063" cy="1048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Arco 11">
            <a:extLst>
              <a:ext uri="{FF2B5EF4-FFF2-40B4-BE49-F238E27FC236}">
                <a16:creationId xmlns="" xmlns:a16="http://schemas.microsoft.com/office/drawing/2014/main" id="{BFE83C16-4BC8-43C6-98BA-C70DE1077EB4}"/>
              </a:ext>
            </a:extLst>
          </p:cNvPr>
          <p:cNvSpPr/>
          <p:nvPr/>
        </p:nvSpPr>
        <p:spPr>
          <a:xfrm rot="15570305" flipH="1">
            <a:off x="3799292" y="3262230"/>
            <a:ext cx="4537434" cy="543344"/>
          </a:xfrm>
          <a:prstGeom prst="arc">
            <a:avLst>
              <a:gd name="adj1" fmla="val 14948323"/>
              <a:gd name="adj2" fmla="val 21432923"/>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3" name="Arco 12">
            <a:extLst>
              <a:ext uri="{FF2B5EF4-FFF2-40B4-BE49-F238E27FC236}">
                <a16:creationId xmlns="" xmlns:a16="http://schemas.microsoft.com/office/drawing/2014/main" id="{7DB82401-573A-477A-8634-A04A469D7E32}"/>
              </a:ext>
            </a:extLst>
          </p:cNvPr>
          <p:cNvSpPr/>
          <p:nvPr/>
        </p:nvSpPr>
        <p:spPr>
          <a:xfrm rot="6815772">
            <a:off x="2256830" y="1870542"/>
            <a:ext cx="3712025" cy="3279537"/>
          </a:xfrm>
          <a:prstGeom prst="arc">
            <a:avLst>
              <a:gd name="adj1" fmla="val 14656460"/>
              <a:gd name="adj2" fmla="val 21432923"/>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a:extLst>
              <a:ext uri="{FF2B5EF4-FFF2-40B4-BE49-F238E27FC236}">
                <a16:creationId xmlns="" xmlns:a16="http://schemas.microsoft.com/office/drawing/2014/main" id="{045B2D3A-71F9-4878-99A1-4C156A69925B}"/>
              </a:ext>
            </a:extLst>
          </p:cNvPr>
          <p:cNvSpPr/>
          <p:nvPr/>
        </p:nvSpPr>
        <p:spPr>
          <a:xfrm rot="6035631">
            <a:off x="4065163" y="2442142"/>
            <a:ext cx="1881345" cy="1656110"/>
          </a:xfrm>
          <a:prstGeom prst="arc">
            <a:avLst>
              <a:gd name="adj1" fmla="val 16200000"/>
              <a:gd name="adj2" fmla="val 21432979"/>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CasellaDiTesto 14">
            <a:extLst>
              <a:ext uri="{FF2B5EF4-FFF2-40B4-BE49-F238E27FC236}">
                <a16:creationId xmlns="" xmlns:a16="http://schemas.microsoft.com/office/drawing/2014/main" id="{CD90F93A-DB2C-4BA8-B616-1324D4220465}"/>
              </a:ext>
            </a:extLst>
          </p:cNvPr>
          <p:cNvSpPr txBox="1"/>
          <p:nvPr/>
        </p:nvSpPr>
        <p:spPr>
          <a:xfrm>
            <a:off x="3637327" y="3861048"/>
            <a:ext cx="1222705" cy="646331"/>
          </a:xfrm>
          <a:prstGeom prst="rect">
            <a:avLst/>
          </a:prstGeom>
          <a:solidFill>
            <a:schemeClr val="bg1"/>
          </a:solidFill>
        </p:spPr>
        <p:txBody>
          <a:bodyPr wrap="square" rtlCol="0">
            <a:spAutoFit/>
          </a:bodyPr>
          <a:lstStyle/>
          <a:p>
            <a:pPr algn="ctr"/>
            <a:r>
              <a:rPr lang="it-IT" sz="1200" b="1" dirty="0"/>
              <a:t>Innovazione e rapporto con le università</a:t>
            </a:r>
          </a:p>
        </p:txBody>
      </p:sp>
      <p:pic>
        <p:nvPicPr>
          <p:cNvPr id="16" name="Immagine 15">
            <a:extLst>
              <a:ext uri="{FF2B5EF4-FFF2-40B4-BE49-F238E27FC236}">
                <a16:creationId xmlns="" xmlns:a16="http://schemas.microsoft.com/office/drawing/2014/main" id="{CB6E6F49-43E8-4D8A-B7AE-BBC43FBBCE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736" y="4663034"/>
            <a:ext cx="1665463" cy="10574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CasellaDiTesto 16">
            <a:extLst>
              <a:ext uri="{FF2B5EF4-FFF2-40B4-BE49-F238E27FC236}">
                <a16:creationId xmlns="" xmlns:a16="http://schemas.microsoft.com/office/drawing/2014/main" id="{E4E07657-F7F0-4BE4-B197-34AAC2A9863B}"/>
              </a:ext>
            </a:extLst>
          </p:cNvPr>
          <p:cNvSpPr txBox="1"/>
          <p:nvPr/>
        </p:nvSpPr>
        <p:spPr>
          <a:xfrm>
            <a:off x="6220670" y="5517232"/>
            <a:ext cx="2167754" cy="461665"/>
          </a:xfrm>
          <a:prstGeom prst="rect">
            <a:avLst/>
          </a:prstGeom>
          <a:solidFill>
            <a:schemeClr val="bg1"/>
          </a:solidFill>
        </p:spPr>
        <p:txBody>
          <a:bodyPr wrap="square" rtlCol="0">
            <a:spAutoFit/>
          </a:bodyPr>
          <a:lstStyle/>
          <a:p>
            <a:pPr algn="ctr"/>
            <a:r>
              <a:rPr lang="it-IT" sz="1200" b="1" dirty="0"/>
              <a:t>Sostenibilità sociale e ambientale</a:t>
            </a:r>
          </a:p>
        </p:txBody>
      </p:sp>
      <p:pic>
        <p:nvPicPr>
          <p:cNvPr id="18" name="Picture 2" descr="Risultati immagini per bes istat">
            <a:extLst>
              <a:ext uri="{FF2B5EF4-FFF2-40B4-BE49-F238E27FC236}">
                <a16:creationId xmlns="" xmlns:a16="http://schemas.microsoft.com/office/drawing/2014/main" id="{BE954BAB-6F7F-4F7F-917B-4D5E396E91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5918" y="5164431"/>
            <a:ext cx="1489240" cy="341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4" descr="Risultati immagini per sdg goal">
            <a:extLst>
              <a:ext uri="{FF2B5EF4-FFF2-40B4-BE49-F238E27FC236}">
                <a16:creationId xmlns="" xmlns:a16="http://schemas.microsoft.com/office/drawing/2014/main" id="{367F4AF6-51E6-4D01-9E26-2DDD95F4A05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4363" y="4613350"/>
            <a:ext cx="1371191" cy="697498"/>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20" name="Picture 6" descr="Risultati immagini per matera 2019">
            <a:extLst>
              <a:ext uri="{FF2B5EF4-FFF2-40B4-BE49-F238E27FC236}">
                <a16:creationId xmlns="" xmlns:a16="http://schemas.microsoft.com/office/drawing/2014/main" id="{B65F3C49-4860-4326-A5BB-A4F62AB46CB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5369" y="3755024"/>
            <a:ext cx="1279854" cy="58713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1" name="CasellaDiTesto 20">
            <a:extLst>
              <a:ext uri="{FF2B5EF4-FFF2-40B4-BE49-F238E27FC236}">
                <a16:creationId xmlns="" xmlns:a16="http://schemas.microsoft.com/office/drawing/2014/main" id="{5CA195DF-A30D-444E-876F-B4BFB02FFB5E}"/>
              </a:ext>
            </a:extLst>
          </p:cNvPr>
          <p:cNvSpPr txBox="1"/>
          <p:nvPr/>
        </p:nvSpPr>
        <p:spPr>
          <a:xfrm>
            <a:off x="6228184" y="4688698"/>
            <a:ext cx="1594326" cy="276999"/>
          </a:xfrm>
          <a:prstGeom prst="rect">
            <a:avLst/>
          </a:prstGeom>
          <a:solidFill>
            <a:schemeClr val="bg1"/>
          </a:solidFill>
        </p:spPr>
        <p:txBody>
          <a:bodyPr wrap="square" rtlCol="0">
            <a:spAutoFit/>
          </a:bodyPr>
          <a:lstStyle/>
          <a:p>
            <a:pPr algn="ctr"/>
            <a:r>
              <a:rPr lang="it-IT" sz="1200" b="1" dirty="0"/>
              <a:t>Cultura e creatività</a:t>
            </a:r>
          </a:p>
        </p:txBody>
      </p:sp>
      <p:sp>
        <p:nvSpPr>
          <p:cNvPr id="22" name="CasellaDiTesto 21">
            <a:extLst>
              <a:ext uri="{FF2B5EF4-FFF2-40B4-BE49-F238E27FC236}">
                <a16:creationId xmlns="" xmlns:a16="http://schemas.microsoft.com/office/drawing/2014/main" id="{60E2FD2C-FCA8-4367-BD2A-964F03B39755}"/>
              </a:ext>
            </a:extLst>
          </p:cNvPr>
          <p:cNvSpPr txBox="1"/>
          <p:nvPr/>
        </p:nvSpPr>
        <p:spPr>
          <a:xfrm>
            <a:off x="2637916" y="4365104"/>
            <a:ext cx="781101" cy="276999"/>
          </a:xfrm>
          <a:prstGeom prst="rect">
            <a:avLst/>
          </a:prstGeom>
          <a:solidFill>
            <a:schemeClr val="bg1"/>
          </a:solidFill>
        </p:spPr>
        <p:txBody>
          <a:bodyPr wrap="square" rtlCol="0">
            <a:spAutoFit/>
          </a:bodyPr>
          <a:lstStyle/>
          <a:p>
            <a:pPr algn="ctr"/>
            <a:r>
              <a:rPr lang="it-IT" sz="1200" b="1" dirty="0"/>
              <a:t>Turismo</a:t>
            </a:r>
          </a:p>
        </p:txBody>
      </p:sp>
      <p:sp>
        <p:nvSpPr>
          <p:cNvPr id="23" name="CasellaDiTesto 22">
            <a:extLst>
              <a:ext uri="{FF2B5EF4-FFF2-40B4-BE49-F238E27FC236}">
                <a16:creationId xmlns="" xmlns:a16="http://schemas.microsoft.com/office/drawing/2014/main" id="{E72B9557-8FE4-4A87-8F6E-AF1A4F65CCCE}"/>
              </a:ext>
            </a:extLst>
          </p:cNvPr>
          <p:cNvSpPr txBox="1"/>
          <p:nvPr/>
        </p:nvSpPr>
        <p:spPr>
          <a:xfrm>
            <a:off x="5868144" y="2780928"/>
            <a:ext cx="2196371" cy="338554"/>
          </a:xfrm>
          <a:prstGeom prst="rect">
            <a:avLst/>
          </a:prstGeom>
          <a:solidFill>
            <a:schemeClr val="bg1"/>
          </a:solidFill>
        </p:spPr>
        <p:txBody>
          <a:bodyPr wrap="square" rtlCol="0">
            <a:spAutoFit/>
          </a:bodyPr>
          <a:lstStyle/>
          <a:p>
            <a:pPr algn="ctr"/>
            <a:r>
              <a:rPr lang="it-IT" sz="1600" b="1" dirty="0">
                <a:solidFill>
                  <a:srgbClr val="00B0F0"/>
                </a:solidFill>
                <a:cs typeface="Arial" panose="020B0604020202020204" pitchFamily="34" charset="0"/>
              </a:rPr>
              <a:t>Temi e settori strategici</a:t>
            </a:r>
          </a:p>
        </p:txBody>
      </p:sp>
      <p:sp>
        <p:nvSpPr>
          <p:cNvPr id="24" name="CasellaDiTesto 23">
            <a:extLst>
              <a:ext uri="{FF2B5EF4-FFF2-40B4-BE49-F238E27FC236}">
                <a16:creationId xmlns="" xmlns:a16="http://schemas.microsoft.com/office/drawing/2014/main" id="{76A136DA-69EC-4E4C-8646-33D32CA13C50}"/>
              </a:ext>
            </a:extLst>
          </p:cNvPr>
          <p:cNvSpPr txBox="1"/>
          <p:nvPr/>
        </p:nvSpPr>
        <p:spPr>
          <a:xfrm>
            <a:off x="129406" y="2047428"/>
            <a:ext cx="2392898" cy="584775"/>
          </a:xfrm>
          <a:prstGeom prst="rect">
            <a:avLst/>
          </a:prstGeom>
          <a:solidFill>
            <a:schemeClr val="bg1"/>
          </a:solidFill>
        </p:spPr>
        <p:txBody>
          <a:bodyPr wrap="square" rtlCol="0">
            <a:spAutoFit/>
          </a:bodyPr>
          <a:lstStyle/>
          <a:p>
            <a:pPr algn="ctr"/>
            <a:r>
              <a:rPr lang="it-IT" sz="1600" b="1" dirty="0">
                <a:solidFill>
                  <a:srgbClr val="00B0F0"/>
                </a:solidFill>
                <a:cs typeface="Arial" panose="020B0604020202020204" pitchFamily="34" charset="0"/>
              </a:rPr>
              <a:t>Posizionamento nazionale/internazionale</a:t>
            </a:r>
          </a:p>
        </p:txBody>
      </p:sp>
      <p:sp>
        <p:nvSpPr>
          <p:cNvPr id="25" name="Arco 24">
            <a:extLst>
              <a:ext uri="{FF2B5EF4-FFF2-40B4-BE49-F238E27FC236}">
                <a16:creationId xmlns="" xmlns:a16="http://schemas.microsoft.com/office/drawing/2014/main" id="{48162102-61B4-41AB-AE2C-765B3A9D2823}"/>
              </a:ext>
            </a:extLst>
          </p:cNvPr>
          <p:cNvSpPr/>
          <p:nvPr/>
        </p:nvSpPr>
        <p:spPr>
          <a:xfrm rot="15703810" flipH="1">
            <a:off x="4547404" y="983283"/>
            <a:ext cx="2311141" cy="1656110"/>
          </a:xfrm>
          <a:prstGeom prst="arc">
            <a:avLst>
              <a:gd name="adj1" fmla="val 16200000"/>
              <a:gd name="adj2" fmla="val 2148523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6" name="Arco 25">
            <a:extLst>
              <a:ext uri="{FF2B5EF4-FFF2-40B4-BE49-F238E27FC236}">
                <a16:creationId xmlns="" xmlns:a16="http://schemas.microsoft.com/office/drawing/2014/main" id="{6078527E-BD57-4AB3-A63B-C4358688DE16}"/>
              </a:ext>
            </a:extLst>
          </p:cNvPr>
          <p:cNvSpPr/>
          <p:nvPr/>
        </p:nvSpPr>
        <p:spPr>
          <a:xfrm rot="6008687">
            <a:off x="1504015" y="588557"/>
            <a:ext cx="2143065" cy="1656110"/>
          </a:xfrm>
          <a:prstGeom prst="arc">
            <a:avLst>
              <a:gd name="adj1" fmla="val 16200000"/>
              <a:gd name="adj2" fmla="val 21485236"/>
            </a:avLst>
          </a:pr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CasellaDiTesto 26">
            <a:extLst>
              <a:ext uri="{FF2B5EF4-FFF2-40B4-BE49-F238E27FC236}">
                <a16:creationId xmlns="" xmlns:a16="http://schemas.microsoft.com/office/drawing/2014/main" id="{8CAFCF60-9702-4190-8980-45672ABCFAB8}"/>
              </a:ext>
            </a:extLst>
          </p:cNvPr>
          <p:cNvSpPr txBox="1"/>
          <p:nvPr/>
        </p:nvSpPr>
        <p:spPr>
          <a:xfrm>
            <a:off x="5070109" y="116632"/>
            <a:ext cx="3822371" cy="707886"/>
          </a:xfrm>
          <a:prstGeom prst="rect">
            <a:avLst/>
          </a:prstGeom>
          <a:noFill/>
        </p:spPr>
        <p:txBody>
          <a:bodyPr wrap="square" rtlCol="0">
            <a:spAutoFit/>
          </a:bodyPr>
          <a:lstStyle/>
          <a:p>
            <a:pPr algn="r"/>
            <a:r>
              <a:rPr lang="it-IT" sz="2000" b="1" dirty="0">
                <a:solidFill>
                  <a:schemeClr val="accent2">
                    <a:lumMod val="75000"/>
                  </a:schemeClr>
                </a:solidFill>
                <a:cs typeface="Arial" panose="020B0604020202020204" pitchFamily="34" charset="0"/>
              </a:rPr>
              <a:t>I TEMI </a:t>
            </a:r>
            <a:r>
              <a:rPr lang="it-IT" sz="2000" b="1" dirty="0" smtClean="0">
                <a:solidFill>
                  <a:schemeClr val="accent2">
                    <a:lumMod val="75000"/>
                  </a:schemeClr>
                </a:solidFill>
                <a:cs typeface="Arial" panose="020B0604020202020204" pitchFamily="34" charset="0"/>
              </a:rPr>
              <a:t>DELL’INCONTRO</a:t>
            </a:r>
          </a:p>
          <a:p>
            <a:pPr algn="r"/>
            <a:r>
              <a:rPr lang="it-IT" sz="2000" spc="600" dirty="0">
                <a:solidFill>
                  <a:srgbClr val="008EDF"/>
                </a:solidFill>
                <a:cs typeface="Arial"/>
              </a:rPr>
              <a:t>#SISPRINT IN TOUR </a:t>
            </a:r>
            <a:r>
              <a:rPr lang="it-IT" sz="2000" i="1" spc="600" dirty="0" smtClean="0">
                <a:cs typeface="Arial"/>
              </a:rPr>
              <a:t>2</a:t>
            </a:r>
            <a:endParaRPr lang="it-IT" sz="2000" i="1" spc="600" dirty="0">
              <a:cs typeface="Arial"/>
            </a:endParaRPr>
          </a:p>
        </p:txBody>
      </p:sp>
      <p:pic>
        <p:nvPicPr>
          <p:cNvPr id="28" name="Picture 2" descr="C:\Users\tina.cherubino\Desktop\SISPRINT\marchio Sisprint\marchio Sisprint cmy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512" y="116632"/>
            <a:ext cx="2052233" cy="10284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9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572000" y="332656"/>
            <a:ext cx="4499992" cy="1015663"/>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UNA POPOLAZIONE IN CALO ED IN INVECCHIAMENTO SOSTENUTA DALL’AFFLUSSO DI STRANIERI</a:t>
            </a:r>
            <a:endParaRPr lang="it-IT" sz="2000" b="1" dirty="0">
              <a:solidFill>
                <a:schemeClr val="accent2">
                  <a:lumMod val="75000"/>
                </a:schemeClr>
              </a:solidFill>
              <a:cs typeface="Arial" panose="020B0604020202020204" pitchFamily="34" charset="0"/>
            </a:endParaRPr>
          </a:p>
        </p:txBody>
      </p:sp>
      <p:pic>
        <p:nvPicPr>
          <p:cNvPr id="9" name="Immagine 8" descr="Immagine correlat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822" y="106710"/>
            <a:ext cx="1167130" cy="1162050"/>
          </a:xfrm>
          <a:prstGeom prst="rect">
            <a:avLst/>
          </a:prstGeom>
          <a:noFill/>
          <a:ln>
            <a:noFill/>
          </a:ln>
        </p:spPr>
      </p:pic>
      <p:pic>
        <p:nvPicPr>
          <p:cNvPr id="3" name="Immagine 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412776"/>
            <a:ext cx="9144000" cy="4381416"/>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375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1 21"/>
          <p:cNvCxnSpPr/>
          <p:nvPr/>
        </p:nvCxnSpPr>
        <p:spPr>
          <a:xfrm>
            <a:off x="0" y="6019800"/>
            <a:ext cx="9144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C:\Users\altina\Desktop\SISPRINT\SISPRINT IN TOUR 2018\format\per-Sisprint-sequenza-ESEMPIO-NUOV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4298"/>
          <a:stretch/>
        </p:blipFill>
        <p:spPr bwMode="auto">
          <a:xfrm>
            <a:off x="468422" y="6019536"/>
            <a:ext cx="5761746" cy="838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ina.cherubino\Desktop\SISPRINT\marchio Sisprint\marchio Sisprint 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52" y="116632"/>
            <a:ext cx="2160000" cy="108243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572000" y="332656"/>
            <a:ext cx="4499992" cy="707886"/>
          </a:xfrm>
          <a:prstGeom prst="rect">
            <a:avLst/>
          </a:prstGeom>
          <a:noFill/>
        </p:spPr>
        <p:txBody>
          <a:bodyPr wrap="square" rtlCol="0">
            <a:spAutoFit/>
          </a:bodyPr>
          <a:lstStyle/>
          <a:p>
            <a:pPr algn="r"/>
            <a:r>
              <a:rPr lang="it-IT" sz="2000" b="1" dirty="0" smtClean="0">
                <a:solidFill>
                  <a:schemeClr val="accent2">
                    <a:lumMod val="75000"/>
                  </a:schemeClr>
                </a:solidFill>
                <a:cs typeface="Arial" panose="020B0604020202020204" pitchFamily="34" charset="0"/>
              </a:rPr>
              <a:t>UNA DINAMICA DISEGUALE DI RIDUZIONE DEMOGRAFICA</a:t>
            </a:r>
            <a:endParaRPr lang="it-IT" sz="2000" b="1" dirty="0">
              <a:solidFill>
                <a:schemeClr val="accent2">
                  <a:lumMod val="75000"/>
                </a:schemeClr>
              </a:solidFill>
              <a:cs typeface="Arial" panose="020B0604020202020204" pitchFamily="34" charset="0"/>
            </a:endParaRPr>
          </a:p>
        </p:txBody>
      </p:sp>
      <p:pic>
        <p:nvPicPr>
          <p:cNvPr id="9" name="Immagine 8" descr="Immagine correlat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822" y="106710"/>
            <a:ext cx="1167130" cy="1162050"/>
          </a:xfrm>
          <a:prstGeom prst="rect">
            <a:avLst/>
          </a:prstGeom>
          <a:noFill/>
          <a:ln>
            <a:noFill/>
          </a:ln>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48" y="6265583"/>
            <a:ext cx="1663652" cy="3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6"/>
          <a:stretch>
            <a:fillRect/>
          </a:stretch>
        </p:blipFill>
        <p:spPr>
          <a:xfrm>
            <a:off x="611560" y="1484784"/>
            <a:ext cx="5090634" cy="4455193"/>
          </a:xfrm>
          <a:prstGeom prst="rect">
            <a:avLst/>
          </a:prstGeom>
        </p:spPr>
      </p:pic>
      <p:sp>
        <p:nvSpPr>
          <p:cNvPr id="5" name="CasellaDiTesto 4"/>
          <p:cNvSpPr txBox="1"/>
          <p:nvPr/>
        </p:nvSpPr>
        <p:spPr>
          <a:xfrm>
            <a:off x="6110808" y="2564904"/>
            <a:ext cx="3059832" cy="1477328"/>
          </a:xfrm>
          <a:prstGeom prst="rect">
            <a:avLst/>
          </a:prstGeom>
          <a:noFill/>
        </p:spPr>
        <p:txBody>
          <a:bodyPr wrap="square" rtlCol="0">
            <a:spAutoFit/>
          </a:bodyPr>
          <a:lstStyle/>
          <a:p>
            <a:r>
              <a:rPr lang="it-IT" dirty="0" smtClean="0"/>
              <a:t>Rosso: riduzione &gt; media regionale</a:t>
            </a:r>
          </a:p>
          <a:p>
            <a:r>
              <a:rPr lang="it-IT" dirty="0" smtClean="0"/>
              <a:t>Arancione: riduzione = media regionale</a:t>
            </a:r>
          </a:p>
          <a:p>
            <a:r>
              <a:rPr lang="it-IT" dirty="0" smtClean="0"/>
              <a:t>Verde: aumento</a:t>
            </a:r>
            <a:endParaRPr lang="it-IT" dirty="0"/>
          </a:p>
        </p:txBody>
      </p:sp>
    </p:spTree>
    <p:extLst>
      <p:ext uri="{BB962C8B-B14F-4D97-AF65-F5344CB8AC3E}">
        <p14:creationId xmlns:p14="http://schemas.microsoft.com/office/powerpoint/2010/main" val="3455880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435</TotalTime>
  <Words>1472</Words>
  <Application>Microsoft Office PowerPoint</Application>
  <PresentationFormat>Presentazione su schermo (4:3)</PresentationFormat>
  <Paragraphs>179</Paragraphs>
  <Slides>29</Slides>
  <Notes>0</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29</vt:i4>
      </vt:variant>
    </vt:vector>
  </HeadingPairs>
  <TitlesOfParts>
    <vt:vector size="39" baseType="lpstr">
      <vt:lpstr>Arial</vt:lpstr>
      <vt:lpstr>Calibri</vt:lpstr>
      <vt:lpstr>Cambria</vt:lpstr>
      <vt:lpstr>DejaVu Sans</vt:lpstr>
      <vt:lpstr>MS Mincho</vt:lpstr>
      <vt:lpstr>Times New Roman</vt:lpstr>
      <vt:lpstr>Wingdings</vt:lpstr>
      <vt:lpstr>Adiacente</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Tina Cherubino</dc:creator>
  <cp:lastModifiedBy>Cimini Lara</cp:lastModifiedBy>
  <cp:revision>67</cp:revision>
  <dcterms:created xsi:type="dcterms:W3CDTF">2018-09-14T13:00:31Z</dcterms:created>
  <dcterms:modified xsi:type="dcterms:W3CDTF">2019-07-12T09:14:40Z</dcterms:modified>
</cp:coreProperties>
</file>